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89" r:id="rId3"/>
    <p:sldId id="291" r:id="rId4"/>
    <p:sldId id="292" r:id="rId5"/>
    <p:sldId id="265" r:id="rId6"/>
    <p:sldId id="266" r:id="rId7"/>
    <p:sldId id="267" r:id="rId8"/>
    <p:sldId id="268" r:id="rId9"/>
    <p:sldId id="269" r:id="rId10"/>
    <p:sldId id="270" r:id="rId11"/>
    <p:sldId id="300" r:id="rId12"/>
    <p:sldId id="271" r:id="rId13"/>
    <p:sldId id="306" r:id="rId14"/>
    <p:sldId id="295" r:id="rId15"/>
    <p:sldId id="305" r:id="rId16"/>
    <p:sldId id="296" r:id="rId17"/>
    <p:sldId id="297" r:id="rId18"/>
    <p:sldId id="299" r:id="rId19"/>
    <p:sldId id="302" r:id="rId20"/>
    <p:sldId id="303" r:id="rId21"/>
    <p:sldId id="304" r:id="rId22"/>
    <p:sldId id="272" r:id="rId23"/>
    <p:sldId id="273" r:id="rId24"/>
    <p:sldId id="274" r:id="rId25"/>
    <p:sldId id="275" r:id="rId26"/>
    <p:sldId id="276" r:id="rId27"/>
    <p:sldId id="294" r:id="rId28"/>
  </p:sldIdLst>
  <p:sldSz cx="9144000" cy="5143500" type="screen16x9"/>
  <p:notesSz cx="7023100" cy="9309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02AA5E-CBC2-411C-AF4E-AA04952AC6BC}">
  <a:tblStyle styleId="{0602AA5E-CBC2-411C-AF4E-AA04952AC6BC}"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07" autoAdjust="0"/>
  </p:normalViewPr>
  <p:slideViewPr>
    <p:cSldViewPr snapToGrid="0">
      <p:cViewPr varScale="1">
        <p:scale>
          <a:sx n="64" d="100"/>
          <a:sy n="64" d="100"/>
        </p:scale>
        <p:origin x="624"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43343" cy="467072"/>
          </a:xfrm>
          <a:prstGeom prst="rect">
            <a:avLst/>
          </a:prstGeom>
          <a:noFill/>
          <a:ln>
            <a:noFill/>
          </a:ln>
        </p:spPr>
        <p:txBody>
          <a:bodyPr spcFirstLastPara="1" wrap="square" lIns="93308" tIns="46641" rIns="93308" bIns="46641"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8132" y="0"/>
            <a:ext cx="3043343" cy="467072"/>
          </a:xfrm>
          <a:prstGeom prst="rect">
            <a:avLst/>
          </a:prstGeom>
          <a:noFill/>
          <a:ln>
            <a:noFill/>
          </a:ln>
        </p:spPr>
        <p:txBody>
          <a:bodyPr spcFirstLastPara="1" wrap="square" lIns="93308" tIns="46641" rIns="93308" bIns="46641"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2310" y="4480004"/>
            <a:ext cx="5618480" cy="3665458"/>
          </a:xfrm>
          <a:prstGeom prst="rect">
            <a:avLst/>
          </a:prstGeom>
          <a:noFill/>
          <a:ln>
            <a:noFill/>
          </a:ln>
        </p:spPr>
        <p:txBody>
          <a:bodyPr spcFirstLastPara="1" wrap="square" lIns="93308" tIns="46641" rIns="93308" bIns="46641"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2030"/>
            <a:ext cx="3043343" cy="467071"/>
          </a:xfrm>
          <a:prstGeom prst="rect">
            <a:avLst/>
          </a:prstGeom>
          <a:noFill/>
          <a:ln>
            <a:noFill/>
          </a:ln>
        </p:spPr>
        <p:txBody>
          <a:bodyPr spcFirstLastPara="1" wrap="square" lIns="93308" tIns="46641" rIns="93308" bIns="46641"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8132" y="8842030"/>
            <a:ext cx="3043343" cy="467071"/>
          </a:xfrm>
          <a:prstGeom prst="rect">
            <a:avLst/>
          </a:prstGeom>
          <a:noFill/>
          <a:ln>
            <a:noFill/>
          </a:ln>
        </p:spPr>
        <p:txBody>
          <a:bodyPr spcFirstLastPara="1" wrap="square" lIns="93308" tIns="46641" rIns="93308" bIns="46641"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3e53330e4_0_8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13e53330e4_0_83: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87" name="Google Shape;87;g213e53330e4_0_83: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13c75f8746_0_2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13c75f8746_0_21: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spcBef>
                <a:spcPts val="1225"/>
              </a:spcBef>
            </a:pPr>
            <a:endParaRPr sz="1100" dirty="0">
              <a:latin typeface="Arial"/>
              <a:ea typeface="Arial"/>
              <a:cs typeface="Arial"/>
              <a:sym typeface="Arial"/>
            </a:endParaRPr>
          </a:p>
        </p:txBody>
      </p:sp>
      <p:sp>
        <p:nvSpPr>
          <p:cNvPr id="209" name="Google Shape;209;g213c75f8746_0_21: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3c75f8746_0_28: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3c75f8746_0_28: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218" name="Google Shape;218;g213c75f8746_0_28: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3c75f8746_0_28: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3c75f8746_0_28: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218" name="Google Shape;218;g213c75f8746_0_28: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14</a:t>
            </a:fld>
            <a:endParaRPr/>
          </a:p>
        </p:txBody>
      </p:sp>
    </p:spTree>
    <p:extLst>
      <p:ext uri="{BB962C8B-B14F-4D97-AF65-F5344CB8AC3E}">
        <p14:creationId xmlns:p14="http://schemas.microsoft.com/office/powerpoint/2010/main" val="1080712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3c75f8746_0_28: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3c75f8746_0_28: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218" name="Google Shape;218;g213c75f8746_0_28: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15</a:t>
            </a:fld>
            <a:endParaRPr/>
          </a:p>
        </p:txBody>
      </p:sp>
    </p:spTree>
    <p:extLst>
      <p:ext uri="{BB962C8B-B14F-4D97-AF65-F5344CB8AC3E}">
        <p14:creationId xmlns:p14="http://schemas.microsoft.com/office/powerpoint/2010/main" val="388021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3c75f8746_0_28: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3c75f8746_0_28: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218" name="Google Shape;218;g213c75f8746_0_28: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16</a:t>
            </a:fld>
            <a:endParaRPr/>
          </a:p>
        </p:txBody>
      </p:sp>
    </p:spTree>
    <p:extLst>
      <p:ext uri="{BB962C8B-B14F-4D97-AF65-F5344CB8AC3E}">
        <p14:creationId xmlns:p14="http://schemas.microsoft.com/office/powerpoint/2010/main" val="3697013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3c75f8746_0_28: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3c75f8746_0_28: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r>
              <a:rPr lang="en-US" sz="1800" dirty="0">
                <a:effectLst/>
                <a:latin typeface="Charter Roman"/>
                <a:ea typeface="Times New Roman" panose="02020603050405020304" pitchFamily="18" charset="0"/>
                <a:cs typeface="Times New Roman" panose="02020603050405020304" pitchFamily="18" charset="0"/>
              </a:rPr>
              <a:t>Our final technique was perhaps the most complete and systematic. In the code that limited the number of recipients who could receive a forwarded message, we found a variable </a:t>
            </a:r>
            <a:r>
              <a:rPr lang="en-US" sz="1800" i="1" dirty="0">
                <a:effectLst/>
                <a:latin typeface="Charter Roman"/>
                <a:ea typeface="Times New Roman" panose="02020603050405020304" pitchFamily="18" charset="0"/>
                <a:cs typeface="Times New Roman" panose="02020603050405020304" pitchFamily="18" charset="0"/>
              </a:rPr>
              <a:t>n</a:t>
            </a:r>
            <a:r>
              <a:rPr lang="en-US" sz="1800" dirty="0">
                <a:effectLst/>
                <a:latin typeface="Charter Roman"/>
                <a:ea typeface="Times New Roman" panose="02020603050405020304" pitchFamily="18" charset="0"/>
                <a:cs typeface="Times New Roman" panose="02020603050405020304" pitchFamily="18" charset="0"/>
              </a:rPr>
              <a:t>, that appeared to be the critical value that is checked to detect when a user has tried to add more than the maximum number of chats or groups. We determined that we could wipe </a:t>
            </a:r>
            <a:r>
              <a:rPr lang="en-US" sz="1800" i="1" dirty="0">
                <a:effectLst/>
                <a:latin typeface="Charter Roman"/>
                <a:ea typeface="Times New Roman" panose="02020603050405020304" pitchFamily="18" charset="0"/>
                <a:cs typeface="Times New Roman" panose="02020603050405020304" pitchFamily="18" charset="0"/>
              </a:rPr>
              <a:t>n </a:t>
            </a:r>
            <a:r>
              <a:rPr lang="en-US" sz="1800" dirty="0">
                <a:effectLst/>
                <a:latin typeface="Charter Roman"/>
                <a:ea typeface="Times New Roman" panose="02020603050405020304" pitchFamily="18" charset="0"/>
                <a:cs typeface="Times New Roman" panose="02020603050405020304" pitchFamily="18" charset="0"/>
              </a:rPr>
              <a:t>at a particular, critical juncture in the code, depicted here:</a:t>
            </a:r>
          </a:p>
          <a:p>
            <a:pPr marL="0" indent="0"/>
            <a:endParaRPr lang="en-US" sz="1800" dirty="0">
              <a:effectLst/>
              <a:latin typeface="Charter Roman"/>
              <a:cs typeface="Times New Roman" panose="02020603050405020304" pitchFamily="18" charset="0"/>
            </a:endParaRPr>
          </a:p>
          <a:p>
            <a:pPr marL="0" indent="0"/>
            <a:r>
              <a:rPr lang="en-US" sz="1800" dirty="0">
                <a:effectLst/>
                <a:latin typeface="Charter Roman"/>
                <a:ea typeface="Times New Roman" panose="02020603050405020304" pitchFamily="18" charset="0"/>
                <a:cs typeface="Times New Roman" panose="02020603050405020304" pitchFamily="18" charset="0"/>
              </a:rPr>
              <a:t>With this simple change, we could ignore all of WhatsApp’s forwarding limits. We could send any WhatsApp message—whether non-forwarded, forwarded, or frequently forwarded—to an unlimited number of chats and groups at one time. This change would persist for as long as the browser tab was kept open.</a:t>
            </a:r>
            <a:endParaRPr dirty="0"/>
          </a:p>
        </p:txBody>
      </p:sp>
      <p:sp>
        <p:nvSpPr>
          <p:cNvPr id="218" name="Google Shape;218;g213c75f8746_0_28: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17</a:t>
            </a:fld>
            <a:endParaRPr/>
          </a:p>
        </p:txBody>
      </p:sp>
    </p:spTree>
    <p:extLst>
      <p:ext uri="{BB962C8B-B14F-4D97-AF65-F5344CB8AC3E}">
        <p14:creationId xmlns:p14="http://schemas.microsoft.com/office/powerpoint/2010/main" val="4153081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3c75f8746_0_28: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3c75f8746_0_28: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r>
              <a:rPr lang="en-US" sz="1800" dirty="0">
                <a:effectLst/>
                <a:latin typeface="Charter Roman"/>
                <a:ea typeface="Times New Roman" panose="02020603050405020304" pitchFamily="18" charset="0"/>
                <a:cs typeface="Times New Roman" panose="02020603050405020304" pitchFamily="18" charset="0"/>
              </a:rPr>
              <a:t>Our final technique was perhaps the most complete and systematic. In the code that limited the number of recipients who could receive a forwarded message, we found a variable </a:t>
            </a:r>
            <a:r>
              <a:rPr lang="en-US" sz="1800" i="1" dirty="0">
                <a:effectLst/>
                <a:latin typeface="Charter Roman"/>
                <a:ea typeface="Times New Roman" panose="02020603050405020304" pitchFamily="18" charset="0"/>
                <a:cs typeface="Times New Roman" panose="02020603050405020304" pitchFamily="18" charset="0"/>
              </a:rPr>
              <a:t>n</a:t>
            </a:r>
            <a:r>
              <a:rPr lang="en-US" sz="1800" dirty="0">
                <a:effectLst/>
                <a:latin typeface="Charter Roman"/>
                <a:ea typeface="Times New Roman" panose="02020603050405020304" pitchFamily="18" charset="0"/>
                <a:cs typeface="Times New Roman" panose="02020603050405020304" pitchFamily="18" charset="0"/>
              </a:rPr>
              <a:t>, that appeared to be the critical value that is checked to detect when a user has tried to add more than the maximum number of chats or groups. We determined that we could wipe </a:t>
            </a:r>
            <a:r>
              <a:rPr lang="en-US" sz="1800" i="1" dirty="0">
                <a:effectLst/>
                <a:latin typeface="Charter Roman"/>
                <a:ea typeface="Times New Roman" panose="02020603050405020304" pitchFamily="18" charset="0"/>
                <a:cs typeface="Times New Roman" panose="02020603050405020304" pitchFamily="18" charset="0"/>
              </a:rPr>
              <a:t>n </a:t>
            </a:r>
            <a:r>
              <a:rPr lang="en-US" sz="1800" dirty="0">
                <a:effectLst/>
                <a:latin typeface="Charter Roman"/>
                <a:ea typeface="Times New Roman" panose="02020603050405020304" pitchFamily="18" charset="0"/>
                <a:cs typeface="Times New Roman" panose="02020603050405020304" pitchFamily="18" charset="0"/>
              </a:rPr>
              <a:t>at a particular, critical juncture in the code, depicted here:</a:t>
            </a:r>
          </a:p>
          <a:p>
            <a:pPr marL="0" indent="0"/>
            <a:endParaRPr lang="en-US" sz="1800" dirty="0">
              <a:effectLst/>
              <a:latin typeface="Charter Roman"/>
              <a:cs typeface="Times New Roman" panose="02020603050405020304" pitchFamily="18" charset="0"/>
            </a:endParaRPr>
          </a:p>
          <a:p>
            <a:pPr marL="0" indent="0"/>
            <a:r>
              <a:rPr lang="en-US" sz="1800" dirty="0">
                <a:effectLst/>
                <a:latin typeface="Charter Roman"/>
                <a:ea typeface="Times New Roman" panose="02020603050405020304" pitchFamily="18" charset="0"/>
                <a:cs typeface="Times New Roman" panose="02020603050405020304" pitchFamily="18" charset="0"/>
              </a:rPr>
              <a:t>With this simple change, we could ignore all of WhatsApp’s forwarding limits. We could send any WhatsApp message—whether non-forwarded, forwarded, or frequently forwarded—to an unlimited number of chats and groups at one time. This change would persist for as long as the browser tab was kept open.</a:t>
            </a:r>
            <a:endParaRPr dirty="0"/>
          </a:p>
        </p:txBody>
      </p:sp>
      <p:sp>
        <p:nvSpPr>
          <p:cNvPr id="218" name="Google Shape;218;g213c75f8746_0_28: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18</a:t>
            </a:fld>
            <a:endParaRPr/>
          </a:p>
        </p:txBody>
      </p:sp>
    </p:spTree>
    <p:extLst>
      <p:ext uri="{BB962C8B-B14F-4D97-AF65-F5344CB8AC3E}">
        <p14:creationId xmlns:p14="http://schemas.microsoft.com/office/powerpoint/2010/main" val="2365771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13c75f8746_0_35: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13c75f8746_0_35: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226" name="Google Shape;226;g213c75f8746_0_35: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13c75f8746_0_42: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13c75f8746_0_42: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a:p>
        </p:txBody>
      </p:sp>
      <p:sp>
        <p:nvSpPr>
          <p:cNvPr id="234" name="Google Shape;234;g213c75f8746_0_42: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3c75f8746_0_49: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3c75f8746_0_49: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a:p>
        </p:txBody>
      </p:sp>
      <p:sp>
        <p:nvSpPr>
          <p:cNvPr id="242" name="Google Shape;242;g213c75f8746_0_49: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13e53330e4_0_31: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13e53330e4_0_31: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354" name="Google Shape;354;g213e53330e4_0_31: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a:t>
            </a:fld>
            <a:endParaRPr/>
          </a:p>
        </p:txBody>
      </p:sp>
    </p:spTree>
    <p:extLst>
      <p:ext uri="{BB962C8B-B14F-4D97-AF65-F5344CB8AC3E}">
        <p14:creationId xmlns:p14="http://schemas.microsoft.com/office/powerpoint/2010/main" val="3701679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3c75f8746_0_6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3c75f8746_0_63: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a:p>
        </p:txBody>
      </p:sp>
      <p:sp>
        <p:nvSpPr>
          <p:cNvPr id="250" name="Google Shape;250;g213c75f8746_0_63: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25</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13c75f8746_0_70: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13c75f8746_0_70: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a:p>
        </p:txBody>
      </p:sp>
      <p:sp>
        <p:nvSpPr>
          <p:cNvPr id="258" name="Google Shape;258;g213c75f8746_0_70: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26</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3e53330e4_0_83: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13e53330e4_0_83: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87" name="Google Shape;87;g213e53330e4_0_83: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27</a:t>
            </a:fld>
            <a:endParaRPr/>
          </a:p>
        </p:txBody>
      </p:sp>
    </p:spTree>
    <p:extLst>
      <p:ext uri="{BB962C8B-B14F-4D97-AF65-F5344CB8AC3E}">
        <p14:creationId xmlns:p14="http://schemas.microsoft.com/office/powerpoint/2010/main" val="266425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13e53330e4_0_15: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13e53330e4_0_15: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endParaRPr dirty="0"/>
          </a:p>
        </p:txBody>
      </p:sp>
      <p:sp>
        <p:nvSpPr>
          <p:cNvPr id="374" name="Google Shape;374;g213e53330e4_0_15: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3</a:t>
            </a:fld>
            <a:endParaRPr/>
          </a:p>
        </p:txBody>
      </p:sp>
    </p:spTree>
    <p:extLst>
      <p:ext uri="{BB962C8B-B14F-4D97-AF65-F5344CB8AC3E}">
        <p14:creationId xmlns:p14="http://schemas.microsoft.com/office/powerpoint/2010/main" val="132755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011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13c75f8746_0_56: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13c75f8746_0_56: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spcBef>
                <a:spcPts val="1225"/>
              </a:spcBef>
            </a:pPr>
            <a:endParaRPr dirty="0"/>
          </a:p>
        </p:txBody>
      </p:sp>
      <p:sp>
        <p:nvSpPr>
          <p:cNvPr id="164" name="Google Shape;164;g213c75f8746_0_56: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13c75f8746_0_7: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13c75f8746_0_7: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spcBef>
                <a:spcPts val="1021"/>
              </a:spcBef>
            </a:pPr>
            <a:endParaRPr dirty="0"/>
          </a:p>
        </p:txBody>
      </p:sp>
      <p:sp>
        <p:nvSpPr>
          <p:cNvPr id="172" name="Google Shape;172;g213c75f8746_0_7: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3c75f8746_0_14: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13c75f8746_0_14: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spcBef>
                <a:spcPts val="1225"/>
              </a:spcBef>
            </a:pPr>
            <a:endParaRPr dirty="0"/>
          </a:p>
        </p:txBody>
      </p:sp>
      <p:sp>
        <p:nvSpPr>
          <p:cNvPr id="184" name="Google Shape;184;g213c75f8746_0_14: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3e53330e4_0_47: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3e53330e4_0_47: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spcBef>
                <a:spcPts val="1225"/>
              </a:spcBef>
            </a:pPr>
            <a:endParaRPr sz="1100" dirty="0">
              <a:highlight>
                <a:srgbClr val="FFFFFF"/>
              </a:highlight>
              <a:latin typeface="Arial"/>
              <a:ea typeface="Arial"/>
              <a:cs typeface="Arial"/>
              <a:sym typeface="Arial"/>
            </a:endParaRPr>
          </a:p>
        </p:txBody>
      </p:sp>
      <p:sp>
        <p:nvSpPr>
          <p:cNvPr id="194" name="Google Shape;194;g213e53330e4_0_47: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13e53330e4_0_5:notes"/>
          <p:cNvSpPr>
            <a:spLocks noGrp="1" noRot="1" noChangeAspect="1"/>
          </p:cNvSpPr>
          <p:nvPr>
            <p:ph type="sldImg" idx="2"/>
          </p:nvPr>
        </p:nvSpPr>
        <p:spPr>
          <a:xfrm>
            <a:off x="719138" y="1163638"/>
            <a:ext cx="5584825" cy="314166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13e53330e4_0_5:notes"/>
          <p:cNvSpPr txBox="1">
            <a:spLocks noGrp="1"/>
          </p:cNvSpPr>
          <p:nvPr>
            <p:ph type="body" idx="1"/>
          </p:nvPr>
        </p:nvSpPr>
        <p:spPr>
          <a:xfrm>
            <a:off x="702310" y="4480004"/>
            <a:ext cx="5618480" cy="3665611"/>
          </a:xfrm>
          <a:prstGeom prst="rect">
            <a:avLst/>
          </a:prstGeom>
        </p:spPr>
        <p:txBody>
          <a:bodyPr spcFirstLastPara="1" wrap="square" lIns="93308" tIns="46641" rIns="93308" bIns="46641" anchor="t" anchorCtr="0">
            <a:noAutofit/>
          </a:bodyPr>
          <a:lstStyle/>
          <a:p>
            <a:pPr marL="0" indent="0">
              <a:lnSpc>
                <a:spcPct val="115000"/>
              </a:lnSpc>
              <a:spcBef>
                <a:spcPts val="1225"/>
              </a:spcBef>
            </a:pPr>
            <a:endParaRPr sz="1400" dirty="0">
              <a:highlight>
                <a:srgbClr val="FFFFFF"/>
              </a:highlight>
              <a:latin typeface="Times New Roman"/>
              <a:ea typeface="Times New Roman"/>
              <a:cs typeface="Times New Roman"/>
              <a:sym typeface="Times New Roman"/>
            </a:endParaRPr>
          </a:p>
        </p:txBody>
      </p:sp>
      <p:sp>
        <p:nvSpPr>
          <p:cNvPr id="202" name="Google Shape;202;g213e53330e4_0_5:notes"/>
          <p:cNvSpPr txBox="1">
            <a:spLocks noGrp="1"/>
          </p:cNvSpPr>
          <p:nvPr>
            <p:ph type="sldNum" idx="12"/>
          </p:nvPr>
        </p:nvSpPr>
        <p:spPr>
          <a:xfrm>
            <a:off x="3978132" y="8842029"/>
            <a:ext cx="3043343" cy="466982"/>
          </a:xfrm>
          <a:prstGeom prst="rect">
            <a:avLst/>
          </a:prstGeom>
        </p:spPr>
        <p:txBody>
          <a:bodyPr spcFirstLastPara="1" wrap="square" lIns="93308" tIns="46641" rIns="93308" bIns="46641" anchor="b" anchorCtr="0">
            <a:noAutofit/>
          </a:bodyPr>
          <a:lstStyle/>
          <a:p>
            <a:pPr algn="r"/>
            <a:fld id="{00000000-1234-1234-1234-123412341234}" type="slidenum">
              <a:rPr lang="en-US"/>
              <a:pPr algn="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8" name="Google Shape;18;p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5350074" y="1467447"/>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349575" y="-447078"/>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4"/>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3888" y="1282305"/>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623888" y="3442099"/>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9" name="Google Shape;39;p6"/>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2" name="Google Shape;52;p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4629152"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54" name="Google Shape;54;p8"/>
          <p:cNvSpPr txBox="1">
            <a:spLocks noGrp="1"/>
          </p:cNvSpPr>
          <p:nvPr>
            <p:ph type="body" idx="4"/>
          </p:nvPr>
        </p:nvSpPr>
        <p:spPr>
          <a:xfrm>
            <a:off x="4629152"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740570"/>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9"/>
          <p:cNvSpPr txBox="1">
            <a:spLocks noGrp="1"/>
          </p:cNvSpPr>
          <p:nvPr>
            <p:ph type="body" idx="2"/>
          </p:nvPr>
        </p:nvSpPr>
        <p:spPr>
          <a:xfrm>
            <a:off x="629841" y="1543051"/>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9"/>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740570"/>
            <a:ext cx="4629150" cy="3655219"/>
          </a:xfrm>
          <a:prstGeom prst="rect">
            <a:avLst/>
          </a:prstGeom>
          <a:noFill/>
          <a:ln>
            <a:noFill/>
          </a:ln>
        </p:spPr>
      </p:sp>
      <p:sp>
        <p:nvSpPr>
          <p:cNvPr id="68" name="Google Shape;68;p10"/>
          <p:cNvSpPr txBox="1">
            <a:spLocks noGrp="1"/>
          </p:cNvSpPr>
          <p:nvPr>
            <p:ph type="body" idx="1"/>
          </p:nvPr>
        </p:nvSpPr>
        <p:spPr>
          <a:xfrm>
            <a:off x="629841" y="1543051"/>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10"/>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4767264"/>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4"/>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4"/>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pic>
        <p:nvPicPr>
          <p:cNvPr id="90" name="Google Shape;90;p13"/>
          <p:cNvPicPr preferRelativeResize="0"/>
          <p:nvPr/>
        </p:nvPicPr>
        <p:blipFill>
          <a:blip r:embed="rId3">
            <a:alphaModFix/>
          </a:blip>
          <a:stretch>
            <a:fillRect/>
          </a:stretch>
        </p:blipFill>
        <p:spPr>
          <a:xfrm>
            <a:off x="-10" y="-8467"/>
            <a:ext cx="6310819" cy="5143500"/>
          </a:xfrm>
          <a:prstGeom prst="rect">
            <a:avLst/>
          </a:prstGeom>
          <a:noFill/>
          <a:ln>
            <a:noFill/>
          </a:ln>
        </p:spPr>
      </p:pic>
      <p:sp>
        <p:nvSpPr>
          <p:cNvPr id="91" name="Google Shape;91;p13"/>
          <p:cNvSpPr txBox="1"/>
          <p:nvPr/>
        </p:nvSpPr>
        <p:spPr>
          <a:xfrm>
            <a:off x="729900" y="698225"/>
            <a:ext cx="4851000" cy="207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100" b="1" dirty="0">
                <a:solidFill>
                  <a:srgbClr val="FFFFFF"/>
                </a:solidFill>
                <a:latin typeface="Calibri"/>
                <a:ea typeface="Calibri"/>
                <a:cs typeface="Calibri"/>
                <a:sym typeface="Calibri"/>
              </a:rPr>
              <a:t>Fact and Friction: Mandating Friction to Fight False News</a:t>
            </a:r>
            <a:endParaRPr dirty="0"/>
          </a:p>
        </p:txBody>
      </p:sp>
      <p:sp>
        <p:nvSpPr>
          <p:cNvPr id="92" name="Google Shape;92;p13"/>
          <p:cNvSpPr txBox="1"/>
          <p:nvPr/>
        </p:nvSpPr>
        <p:spPr>
          <a:xfrm>
            <a:off x="794250" y="3117200"/>
            <a:ext cx="4722300" cy="952025"/>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800"/>
              </a:spcBef>
              <a:spcAft>
                <a:spcPts val="0"/>
              </a:spcAft>
              <a:buNone/>
            </a:pPr>
            <a:r>
              <a:rPr lang="en-US" sz="2400" dirty="0">
                <a:solidFill>
                  <a:srgbClr val="FFFFFF"/>
                </a:solidFill>
                <a:latin typeface="Calibri"/>
                <a:ea typeface="Calibri"/>
                <a:cs typeface="Calibri"/>
                <a:sym typeface="Calibri"/>
              </a:rPr>
              <a:t>Paul Ohm, Ayelet Gordon-Tapiero, Ashwin </a:t>
            </a:r>
            <a:r>
              <a:rPr lang="en-US" sz="2400" dirty="0" err="1">
                <a:solidFill>
                  <a:srgbClr val="FFFFFF"/>
                </a:solidFill>
                <a:latin typeface="Calibri"/>
                <a:ea typeface="Calibri"/>
                <a:cs typeface="Calibri"/>
                <a:sym typeface="Calibri"/>
              </a:rPr>
              <a:t>Ramaswami</a:t>
            </a:r>
            <a:endParaRPr sz="2400" dirty="0">
              <a:solidFill>
                <a:srgbClr val="FFFFFF"/>
              </a:solidFill>
              <a:latin typeface="Calibri"/>
              <a:ea typeface="Calibri"/>
              <a:cs typeface="Calibri"/>
              <a:sym typeface="Calibri"/>
            </a:endParaRPr>
          </a:p>
        </p:txBody>
      </p:sp>
      <p:sp>
        <p:nvSpPr>
          <p:cNvPr id="93" name="Google Shape;93;p13"/>
          <p:cNvSpPr/>
          <p:nvPr/>
        </p:nvSpPr>
        <p:spPr>
          <a:xfrm>
            <a:off x="6457950" y="25"/>
            <a:ext cx="26862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2">
            <a:extLst>
              <a:ext uri="{FF2B5EF4-FFF2-40B4-BE49-F238E27FC236}">
                <a16:creationId xmlns:a16="http://schemas.microsoft.com/office/drawing/2014/main" id="{7D7CC65F-8813-E6C0-E1A3-171BD1E7F6C7}"/>
              </a:ext>
            </a:extLst>
          </p:cNvPr>
          <p:cNvSpPr txBox="1"/>
          <p:nvPr/>
        </p:nvSpPr>
        <p:spPr>
          <a:xfrm>
            <a:off x="6435587" y="1002089"/>
            <a:ext cx="2686050" cy="3139321"/>
          </a:xfrm>
          <a:prstGeom prst="rect">
            <a:avLst/>
          </a:prstGeom>
          <a:noFill/>
        </p:spPr>
        <p:txBody>
          <a:bodyPr wrap="square" rtlCol="0">
            <a:spAutoFit/>
          </a:bodyPr>
          <a:lstStyle/>
          <a:p>
            <a:pPr algn="ctr"/>
            <a:r>
              <a:rPr lang="en-US" sz="1800" b="1" dirty="0">
                <a:solidFill>
                  <a:schemeClr val="accent1">
                    <a:lumMod val="75000"/>
                  </a:schemeClr>
                </a:solidFill>
              </a:rPr>
              <a:t>Computer Science and the Law Roundtable</a:t>
            </a:r>
          </a:p>
          <a:p>
            <a:pPr algn="ctr"/>
            <a:endParaRPr lang="en-US" sz="1800" b="1" dirty="0">
              <a:solidFill>
                <a:schemeClr val="accent1">
                  <a:lumMod val="75000"/>
                </a:schemeClr>
              </a:solidFill>
            </a:endParaRPr>
          </a:p>
          <a:p>
            <a:pPr algn="ctr"/>
            <a:r>
              <a:rPr lang="en-US" sz="1800" b="1" dirty="0">
                <a:solidFill>
                  <a:schemeClr val="accent1">
                    <a:lumMod val="75000"/>
                  </a:schemeClr>
                </a:solidFill>
              </a:rPr>
              <a:t>Center for Technology, Innovation &amp; Competition</a:t>
            </a:r>
          </a:p>
          <a:p>
            <a:pPr algn="ctr"/>
            <a:endParaRPr lang="en-US" sz="1800" b="1" dirty="0">
              <a:solidFill>
                <a:schemeClr val="accent1">
                  <a:lumMod val="75000"/>
                </a:schemeClr>
              </a:solidFill>
            </a:endParaRPr>
          </a:p>
          <a:p>
            <a:pPr algn="ctr"/>
            <a:r>
              <a:rPr lang="en-US" sz="1800" b="1" dirty="0">
                <a:solidFill>
                  <a:schemeClr val="accent1">
                    <a:lumMod val="75000"/>
                  </a:schemeClr>
                </a:solidFill>
              </a:rPr>
              <a:t>University of Pennsylvania</a:t>
            </a:r>
          </a:p>
          <a:p>
            <a:pPr algn="ctr"/>
            <a:endParaRPr lang="en-US" sz="1800" b="1" dirty="0">
              <a:solidFill>
                <a:schemeClr val="accent1">
                  <a:lumMod val="75000"/>
                </a:schemeClr>
              </a:solidFill>
            </a:endParaRPr>
          </a:p>
          <a:p>
            <a:pPr algn="ctr"/>
            <a:r>
              <a:rPr lang="en-US" sz="1800" b="1" dirty="0">
                <a:solidFill>
                  <a:schemeClr val="accent1">
                    <a:lumMod val="75000"/>
                  </a:schemeClr>
                </a:solidFill>
              </a:rPr>
              <a:t>5/24/2023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body" idx="1"/>
          </p:nvPr>
        </p:nvSpPr>
        <p:spPr>
          <a:xfrm>
            <a:off x="628650" y="158213"/>
            <a:ext cx="7886700" cy="4755600"/>
          </a:xfrm>
          <a:prstGeom prst="rect">
            <a:avLst/>
          </a:prstGeom>
        </p:spPr>
        <p:txBody>
          <a:bodyPr spcFirstLastPara="1" wrap="square" lIns="91425" tIns="45700" rIns="91425" bIns="45700" anchor="t" anchorCtr="0">
            <a:normAutofit fontScale="92500"/>
          </a:bodyPr>
          <a:lstStyle/>
          <a:p>
            <a:pPr marL="457200" lvl="0" indent="-334327" algn="l" rtl="0">
              <a:lnSpc>
                <a:spcPct val="200000"/>
              </a:lnSpc>
              <a:spcBef>
                <a:spcPts val="750"/>
              </a:spcBef>
              <a:spcAft>
                <a:spcPts val="0"/>
              </a:spcAft>
              <a:buSzPct val="85714"/>
              <a:buChar char="●"/>
            </a:pPr>
            <a:r>
              <a:rPr lang="en-US" dirty="0"/>
              <a:t>2017-2018 - India - Conspiracy Theories</a:t>
            </a:r>
            <a:endParaRPr dirty="0"/>
          </a:p>
          <a:p>
            <a:pPr marL="914400" lvl="1" indent="-334327" algn="l" rtl="0">
              <a:lnSpc>
                <a:spcPct val="200000"/>
              </a:lnSpc>
              <a:spcBef>
                <a:spcPts val="0"/>
              </a:spcBef>
              <a:spcAft>
                <a:spcPts val="0"/>
              </a:spcAft>
              <a:buSzPct val="100000"/>
              <a:buChar char="○"/>
            </a:pPr>
            <a:r>
              <a:rPr lang="en-US" dirty="0"/>
              <a:t>Forwarding limit - 5 chats at a time</a:t>
            </a:r>
            <a:endParaRPr dirty="0"/>
          </a:p>
          <a:p>
            <a:pPr marL="457200" lvl="0" indent="-334327" algn="l" rtl="0">
              <a:lnSpc>
                <a:spcPct val="200000"/>
              </a:lnSpc>
              <a:spcBef>
                <a:spcPts val="0"/>
              </a:spcBef>
              <a:spcAft>
                <a:spcPts val="0"/>
              </a:spcAft>
              <a:buSzPct val="85714"/>
              <a:buChar char="●"/>
            </a:pPr>
            <a:r>
              <a:rPr lang="en-US" dirty="0"/>
              <a:t>2018 - Brazil - Election false news</a:t>
            </a:r>
            <a:endParaRPr dirty="0"/>
          </a:p>
          <a:p>
            <a:pPr marL="457200" lvl="0" indent="-334327" algn="l" rtl="0">
              <a:lnSpc>
                <a:spcPct val="200000"/>
              </a:lnSpc>
              <a:spcBef>
                <a:spcPts val="0"/>
              </a:spcBef>
              <a:spcAft>
                <a:spcPts val="0"/>
              </a:spcAft>
              <a:buSzPct val="85714"/>
              <a:buChar char="●"/>
            </a:pPr>
            <a:r>
              <a:rPr lang="en-US" dirty="0"/>
              <a:t>1/2019 - Forwarding limit applied worldwide</a:t>
            </a:r>
            <a:endParaRPr dirty="0"/>
          </a:p>
          <a:p>
            <a:pPr marL="457200" lvl="0" indent="-334327" algn="l" rtl="0">
              <a:lnSpc>
                <a:spcPct val="200000"/>
              </a:lnSpc>
              <a:spcBef>
                <a:spcPts val="0"/>
              </a:spcBef>
              <a:spcAft>
                <a:spcPts val="0"/>
              </a:spcAft>
              <a:buSzPct val="85714"/>
              <a:buChar char="●"/>
            </a:pPr>
            <a:r>
              <a:rPr lang="en-US" dirty="0"/>
              <a:t>8/2019 - Introduction of the double arrow icon</a:t>
            </a:r>
            <a:endParaRPr dirty="0"/>
          </a:p>
          <a:p>
            <a:pPr marL="457200" lvl="0" indent="-334327" algn="l" rtl="0">
              <a:lnSpc>
                <a:spcPct val="200000"/>
              </a:lnSpc>
              <a:spcBef>
                <a:spcPts val="0"/>
              </a:spcBef>
              <a:spcAft>
                <a:spcPts val="0"/>
              </a:spcAft>
              <a:buSzPct val="85714"/>
              <a:buChar char="●"/>
            </a:pPr>
            <a:r>
              <a:rPr lang="en-US" dirty="0"/>
              <a:t>2020 - COVID-19 false news </a:t>
            </a:r>
            <a:endParaRPr dirty="0"/>
          </a:p>
          <a:p>
            <a:pPr marL="914400" lvl="1" indent="-334327" algn="l" rtl="0">
              <a:lnSpc>
                <a:spcPct val="200000"/>
              </a:lnSpc>
              <a:spcBef>
                <a:spcPts val="0"/>
              </a:spcBef>
              <a:spcAft>
                <a:spcPts val="0"/>
              </a:spcAft>
              <a:buSzPct val="100000"/>
              <a:buChar char="○"/>
            </a:pPr>
            <a:r>
              <a:rPr lang="en-US" dirty="0"/>
              <a:t>FF messages forwarding limit - 1 chat at a time</a:t>
            </a:r>
            <a:endParaRPr dirty="0"/>
          </a:p>
          <a:p>
            <a:pPr marL="914400" lvl="1" indent="-334327" algn="l" rtl="0">
              <a:lnSpc>
                <a:spcPct val="200000"/>
              </a:lnSpc>
              <a:spcBef>
                <a:spcPts val="0"/>
              </a:spcBef>
              <a:spcAft>
                <a:spcPts val="0"/>
              </a:spcAft>
              <a:buSzPct val="100000"/>
              <a:buChar char="○"/>
            </a:pPr>
            <a:r>
              <a:rPr lang="en-US" dirty="0"/>
              <a:t>4/2020 - 70% lower spread of viral content</a:t>
            </a:r>
            <a:endParaRPr dirty="0"/>
          </a:p>
          <a:p>
            <a:pPr marL="0" lvl="0" indent="0" algn="l" rtl="0">
              <a:spcBef>
                <a:spcPts val="750"/>
              </a:spcBef>
              <a:spcAft>
                <a:spcPts val="0"/>
              </a:spcAft>
              <a:buNone/>
            </a:pPr>
            <a:endParaRPr dirty="0"/>
          </a:p>
        </p:txBody>
      </p:sp>
      <p:sp>
        <p:nvSpPr>
          <p:cNvPr id="212" name="Google Shape;212;p27"/>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213" name="Google Shape;213;p27"/>
          <p:cNvPicPr preferRelativeResize="0"/>
          <p:nvPr/>
        </p:nvPicPr>
        <p:blipFill>
          <a:blip r:embed="rId3">
            <a:alphaModFix/>
          </a:blip>
          <a:stretch>
            <a:fillRect/>
          </a:stretch>
        </p:blipFill>
        <p:spPr>
          <a:xfrm>
            <a:off x="6691475" y="116900"/>
            <a:ext cx="2307300" cy="2307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6D47A1-5755-8A31-E127-4FED6443A4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4" name="Picture 3">
            <a:extLst>
              <a:ext uri="{FF2B5EF4-FFF2-40B4-BE49-F238E27FC236}">
                <a16:creationId xmlns:a16="http://schemas.microsoft.com/office/drawing/2014/main" id="{F432B70A-4370-8859-8A88-AA3C8A58E348}"/>
              </a:ext>
            </a:extLst>
          </p:cNvPr>
          <p:cNvPicPr>
            <a:picLocks noChangeAspect="1"/>
          </p:cNvPicPr>
          <p:nvPr/>
        </p:nvPicPr>
        <p:blipFill>
          <a:blip r:embed="rId2"/>
          <a:stretch>
            <a:fillRect/>
          </a:stretch>
        </p:blipFill>
        <p:spPr>
          <a:xfrm>
            <a:off x="143202" y="175978"/>
            <a:ext cx="3391074" cy="4591286"/>
          </a:xfrm>
          <a:prstGeom prst="rect">
            <a:avLst/>
          </a:prstGeom>
        </p:spPr>
      </p:pic>
      <p:pic>
        <p:nvPicPr>
          <p:cNvPr id="6" name="Picture 5">
            <a:extLst>
              <a:ext uri="{FF2B5EF4-FFF2-40B4-BE49-F238E27FC236}">
                <a16:creationId xmlns:a16="http://schemas.microsoft.com/office/drawing/2014/main" id="{348472EF-7FB9-68BD-0B08-37FB8384D145}"/>
              </a:ext>
            </a:extLst>
          </p:cNvPr>
          <p:cNvPicPr>
            <a:picLocks noChangeAspect="1"/>
          </p:cNvPicPr>
          <p:nvPr/>
        </p:nvPicPr>
        <p:blipFill>
          <a:blip r:embed="rId3"/>
          <a:stretch>
            <a:fillRect/>
          </a:stretch>
        </p:blipFill>
        <p:spPr>
          <a:xfrm>
            <a:off x="5088997" y="201379"/>
            <a:ext cx="3911801" cy="4540483"/>
          </a:xfrm>
          <a:prstGeom prst="rect">
            <a:avLst/>
          </a:prstGeom>
        </p:spPr>
      </p:pic>
      <p:pic>
        <p:nvPicPr>
          <p:cNvPr id="8" name="Picture 7">
            <a:extLst>
              <a:ext uri="{FF2B5EF4-FFF2-40B4-BE49-F238E27FC236}">
                <a16:creationId xmlns:a16="http://schemas.microsoft.com/office/drawing/2014/main" id="{612EFA21-0B09-784B-EC1C-44E08DE7153E}"/>
              </a:ext>
            </a:extLst>
          </p:cNvPr>
          <p:cNvPicPr>
            <a:picLocks noChangeAspect="1"/>
          </p:cNvPicPr>
          <p:nvPr/>
        </p:nvPicPr>
        <p:blipFill>
          <a:blip r:embed="rId4"/>
          <a:stretch>
            <a:fillRect/>
          </a:stretch>
        </p:blipFill>
        <p:spPr>
          <a:xfrm>
            <a:off x="2641501" y="276107"/>
            <a:ext cx="3860998" cy="4591286"/>
          </a:xfrm>
          <a:prstGeom prst="rect">
            <a:avLst/>
          </a:prstGeom>
        </p:spPr>
      </p:pic>
    </p:spTree>
    <p:extLst>
      <p:ext uri="{BB962C8B-B14F-4D97-AF65-F5344CB8AC3E}">
        <p14:creationId xmlns:p14="http://schemas.microsoft.com/office/powerpoint/2010/main" val="29136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628650" y="-6"/>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Our Findings: Behavioral</a:t>
            </a:r>
            <a:endParaRPr dirty="0"/>
          </a:p>
        </p:txBody>
      </p:sp>
      <p:sp>
        <p:nvSpPr>
          <p:cNvPr id="221" name="Google Shape;221;p2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22" name="Google Shape;222;p28"/>
          <p:cNvPicPr preferRelativeResize="0"/>
          <p:nvPr/>
        </p:nvPicPr>
        <p:blipFill>
          <a:blip r:embed="rId3">
            <a:alphaModFix/>
          </a:blip>
          <a:stretch>
            <a:fillRect/>
          </a:stretch>
        </p:blipFill>
        <p:spPr>
          <a:xfrm>
            <a:off x="1438275" y="1385888"/>
            <a:ext cx="6267450" cy="313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54638-DC9D-0D65-FB19-8872198D23B2}"/>
              </a:ext>
            </a:extLst>
          </p:cNvPr>
          <p:cNvSpPr>
            <a:spLocks noGrp="1"/>
          </p:cNvSpPr>
          <p:nvPr>
            <p:ph type="title"/>
          </p:nvPr>
        </p:nvSpPr>
        <p:spPr/>
        <p:txBody>
          <a:bodyPr/>
          <a:lstStyle/>
          <a:p>
            <a:pPr algn="ctr"/>
            <a:r>
              <a:rPr lang="en-US" dirty="0"/>
              <a:t>Behavioral Insights</a:t>
            </a:r>
          </a:p>
        </p:txBody>
      </p:sp>
      <p:sp>
        <p:nvSpPr>
          <p:cNvPr id="3" name="Text Placeholder 2">
            <a:extLst>
              <a:ext uri="{FF2B5EF4-FFF2-40B4-BE49-F238E27FC236}">
                <a16:creationId xmlns:a16="http://schemas.microsoft.com/office/drawing/2014/main" id="{FB2E76FC-C2D0-E590-9D30-0C5EBE890710}"/>
              </a:ext>
            </a:extLst>
          </p:cNvPr>
          <p:cNvSpPr>
            <a:spLocks noGrp="1"/>
          </p:cNvSpPr>
          <p:nvPr>
            <p:ph type="body" idx="1"/>
          </p:nvPr>
        </p:nvSpPr>
        <p:spPr/>
        <p:txBody>
          <a:bodyPr>
            <a:normAutofit/>
          </a:bodyPr>
          <a:lstStyle/>
          <a:p>
            <a:r>
              <a:rPr lang="en-US" sz="3200" dirty="0"/>
              <a:t>Copy-paste workaround</a:t>
            </a:r>
          </a:p>
          <a:p>
            <a:r>
              <a:rPr lang="en-US" sz="3200" dirty="0"/>
              <a:t>Forwards are counted by depth not breadth</a:t>
            </a:r>
          </a:p>
        </p:txBody>
      </p:sp>
      <p:sp>
        <p:nvSpPr>
          <p:cNvPr id="4" name="Slide Number Placeholder 3">
            <a:extLst>
              <a:ext uri="{FF2B5EF4-FFF2-40B4-BE49-F238E27FC236}">
                <a16:creationId xmlns:a16="http://schemas.microsoft.com/office/drawing/2014/main" id="{B6D765C5-D5FE-1B9B-8FCF-EAC2871DF2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Oval 4">
            <a:extLst>
              <a:ext uri="{FF2B5EF4-FFF2-40B4-BE49-F238E27FC236}">
                <a16:creationId xmlns:a16="http://schemas.microsoft.com/office/drawing/2014/main" id="{2B65B395-A9F3-84FA-F0B3-932FEEFCBE36}"/>
              </a:ext>
            </a:extLst>
          </p:cNvPr>
          <p:cNvSpPr/>
          <p:nvPr/>
        </p:nvSpPr>
        <p:spPr>
          <a:xfrm>
            <a:off x="2081421" y="3393385"/>
            <a:ext cx="616226" cy="616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a:t>
            </a:r>
          </a:p>
        </p:txBody>
      </p:sp>
      <p:sp>
        <p:nvSpPr>
          <p:cNvPr id="6" name="Oval 5">
            <a:extLst>
              <a:ext uri="{FF2B5EF4-FFF2-40B4-BE49-F238E27FC236}">
                <a16:creationId xmlns:a16="http://schemas.microsoft.com/office/drawing/2014/main" id="{547C6935-DFD9-9C4C-A98C-731200019784}"/>
              </a:ext>
            </a:extLst>
          </p:cNvPr>
          <p:cNvSpPr/>
          <p:nvPr/>
        </p:nvSpPr>
        <p:spPr>
          <a:xfrm>
            <a:off x="3416575" y="3393385"/>
            <a:ext cx="616226" cy="616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a:t>
            </a:r>
          </a:p>
        </p:txBody>
      </p:sp>
      <p:sp>
        <p:nvSpPr>
          <p:cNvPr id="7" name="Oval 6">
            <a:extLst>
              <a:ext uri="{FF2B5EF4-FFF2-40B4-BE49-F238E27FC236}">
                <a16:creationId xmlns:a16="http://schemas.microsoft.com/office/drawing/2014/main" id="{1A6EDBCE-7670-8606-BB84-F4D1714E70E2}"/>
              </a:ext>
            </a:extLst>
          </p:cNvPr>
          <p:cNvSpPr/>
          <p:nvPr/>
        </p:nvSpPr>
        <p:spPr>
          <a:xfrm>
            <a:off x="4718602" y="3393385"/>
            <a:ext cx="616226" cy="616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C2</a:t>
            </a:r>
          </a:p>
        </p:txBody>
      </p:sp>
      <p:sp>
        <p:nvSpPr>
          <p:cNvPr id="8" name="Oval 7">
            <a:extLst>
              <a:ext uri="{FF2B5EF4-FFF2-40B4-BE49-F238E27FC236}">
                <a16:creationId xmlns:a16="http://schemas.microsoft.com/office/drawing/2014/main" id="{3F993376-4484-7AF0-B954-B4C3170D30BF}"/>
              </a:ext>
            </a:extLst>
          </p:cNvPr>
          <p:cNvSpPr/>
          <p:nvPr/>
        </p:nvSpPr>
        <p:spPr>
          <a:xfrm>
            <a:off x="4718602" y="2571750"/>
            <a:ext cx="616226" cy="616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C1</a:t>
            </a:r>
          </a:p>
        </p:txBody>
      </p:sp>
      <p:sp>
        <p:nvSpPr>
          <p:cNvPr id="9" name="Oval 8">
            <a:extLst>
              <a:ext uri="{FF2B5EF4-FFF2-40B4-BE49-F238E27FC236}">
                <a16:creationId xmlns:a16="http://schemas.microsoft.com/office/drawing/2014/main" id="{A46F63F5-82B5-2474-6024-E153BDE29D07}"/>
              </a:ext>
            </a:extLst>
          </p:cNvPr>
          <p:cNvSpPr/>
          <p:nvPr/>
        </p:nvSpPr>
        <p:spPr>
          <a:xfrm>
            <a:off x="4718602" y="4265805"/>
            <a:ext cx="616226" cy="616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C3</a:t>
            </a:r>
          </a:p>
        </p:txBody>
      </p:sp>
      <p:sp>
        <p:nvSpPr>
          <p:cNvPr id="10" name="Oval 9">
            <a:extLst>
              <a:ext uri="{FF2B5EF4-FFF2-40B4-BE49-F238E27FC236}">
                <a16:creationId xmlns:a16="http://schemas.microsoft.com/office/drawing/2014/main" id="{3D363546-18DD-A3E0-740C-4E7F75FC4BD6}"/>
              </a:ext>
            </a:extLst>
          </p:cNvPr>
          <p:cNvSpPr/>
          <p:nvPr/>
        </p:nvSpPr>
        <p:spPr>
          <a:xfrm>
            <a:off x="6219410" y="3393385"/>
            <a:ext cx="616226" cy="6162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
            </a:r>
          </a:p>
        </p:txBody>
      </p:sp>
      <p:cxnSp>
        <p:nvCxnSpPr>
          <p:cNvPr id="12" name="Straight Arrow Connector 11">
            <a:extLst>
              <a:ext uri="{FF2B5EF4-FFF2-40B4-BE49-F238E27FC236}">
                <a16:creationId xmlns:a16="http://schemas.microsoft.com/office/drawing/2014/main" id="{1C7631E3-C363-FBB8-5C68-FB28D07BCE3F}"/>
              </a:ext>
            </a:extLst>
          </p:cNvPr>
          <p:cNvCxnSpPr/>
          <p:nvPr/>
        </p:nvCxnSpPr>
        <p:spPr>
          <a:xfrm>
            <a:off x="2806978" y="3701498"/>
            <a:ext cx="46713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464E1731-D217-EE50-21AA-C5DD6719FD91}"/>
              </a:ext>
            </a:extLst>
          </p:cNvPr>
          <p:cNvCxnSpPr/>
          <p:nvPr/>
        </p:nvCxnSpPr>
        <p:spPr>
          <a:xfrm>
            <a:off x="4142134" y="3701498"/>
            <a:ext cx="46713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206C519-0E4D-2E22-2879-CAD4348D4A3D}"/>
              </a:ext>
            </a:extLst>
          </p:cNvPr>
          <p:cNvCxnSpPr>
            <a:cxnSpLocks/>
          </p:cNvCxnSpPr>
          <p:nvPr/>
        </p:nvCxnSpPr>
        <p:spPr>
          <a:xfrm flipV="1">
            <a:off x="4142133" y="3105151"/>
            <a:ext cx="467140" cy="59634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F167EA9-CA54-B3DA-D0B3-5FCD5E172442}"/>
              </a:ext>
            </a:extLst>
          </p:cNvPr>
          <p:cNvCxnSpPr>
            <a:cxnSpLocks/>
          </p:cNvCxnSpPr>
          <p:nvPr/>
        </p:nvCxnSpPr>
        <p:spPr>
          <a:xfrm>
            <a:off x="4142133" y="3701498"/>
            <a:ext cx="467140" cy="8015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A6F6601-DD94-28D1-56A3-2976831A8EBB}"/>
              </a:ext>
            </a:extLst>
          </p:cNvPr>
          <p:cNvCxnSpPr>
            <a:cxnSpLocks/>
          </p:cNvCxnSpPr>
          <p:nvPr/>
        </p:nvCxnSpPr>
        <p:spPr>
          <a:xfrm flipV="1">
            <a:off x="5396120" y="4009611"/>
            <a:ext cx="823290" cy="564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49742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628650" y="-6"/>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Our Findings: Static Analysis</a:t>
            </a:r>
            <a:endParaRPr dirty="0"/>
          </a:p>
        </p:txBody>
      </p:sp>
      <p:sp>
        <p:nvSpPr>
          <p:cNvPr id="221" name="Google Shape;221;p2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5" name="Picture 4">
            <a:extLst>
              <a:ext uri="{FF2B5EF4-FFF2-40B4-BE49-F238E27FC236}">
                <a16:creationId xmlns:a16="http://schemas.microsoft.com/office/drawing/2014/main" id="{5AD0F240-9812-DFA3-FB34-3DD908CCF0BD}"/>
              </a:ext>
            </a:extLst>
          </p:cNvPr>
          <p:cNvPicPr/>
          <p:nvPr/>
        </p:nvPicPr>
        <p:blipFill>
          <a:blip r:embed="rId3"/>
          <a:srcRect/>
          <a:stretch>
            <a:fillRect/>
          </a:stretch>
        </p:blipFill>
        <p:spPr>
          <a:xfrm>
            <a:off x="923926" y="1270912"/>
            <a:ext cx="7101204" cy="467517"/>
          </a:xfrm>
          <a:prstGeom prst="rect">
            <a:avLst/>
          </a:prstGeom>
          <a:ln/>
        </p:spPr>
      </p:pic>
      <p:pic>
        <p:nvPicPr>
          <p:cNvPr id="7" name="Picture 6">
            <a:extLst>
              <a:ext uri="{FF2B5EF4-FFF2-40B4-BE49-F238E27FC236}">
                <a16:creationId xmlns:a16="http://schemas.microsoft.com/office/drawing/2014/main" id="{91BA847B-3807-4001-5EBE-A214B2F41270}"/>
              </a:ext>
            </a:extLst>
          </p:cNvPr>
          <p:cNvPicPr/>
          <p:nvPr/>
        </p:nvPicPr>
        <p:blipFill>
          <a:blip r:embed="rId4"/>
          <a:srcRect/>
          <a:stretch>
            <a:fillRect/>
          </a:stretch>
        </p:blipFill>
        <p:spPr>
          <a:xfrm>
            <a:off x="628650" y="2483311"/>
            <a:ext cx="7884623" cy="555967"/>
          </a:xfrm>
          <a:prstGeom prst="rect">
            <a:avLst/>
          </a:prstGeom>
          <a:ln/>
        </p:spPr>
      </p:pic>
      <p:pic>
        <p:nvPicPr>
          <p:cNvPr id="8" name="Picture 7">
            <a:extLst>
              <a:ext uri="{FF2B5EF4-FFF2-40B4-BE49-F238E27FC236}">
                <a16:creationId xmlns:a16="http://schemas.microsoft.com/office/drawing/2014/main" id="{6FBE9DE9-1792-A5E1-CA0F-490D274D77E0}"/>
              </a:ext>
            </a:extLst>
          </p:cNvPr>
          <p:cNvPicPr/>
          <p:nvPr/>
        </p:nvPicPr>
        <p:blipFill>
          <a:blip r:embed="rId5"/>
          <a:srcRect/>
          <a:stretch>
            <a:fillRect/>
          </a:stretch>
        </p:blipFill>
        <p:spPr>
          <a:xfrm>
            <a:off x="628650" y="3784161"/>
            <a:ext cx="7884619" cy="741289"/>
          </a:xfrm>
          <a:prstGeom prst="rect">
            <a:avLst/>
          </a:prstGeom>
          <a:ln/>
        </p:spPr>
      </p:pic>
    </p:spTree>
    <p:extLst>
      <p:ext uri="{BB962C8B-B14F-4D97-AF65-F5344CB8AC3E}">
        <p14:creationId xmlns:p14="http://schemas.microsoft.com/office/powerpoint/2010/main" val="367744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628650" y="-6"/>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Our Findings: Dynamic Analysis</a:t>
            </a:r>
            <a:endParaRPr dirty="0"/>
          </a:p>
        </p:txBody>
      </p:sp>
      <p:sp>
        <p:nvSpPr>
          <p:cNvPr id="221" name="Google Shape;221;p2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 name="Picture 1">
            <a:extLst>
              <a:ext uri="{FF2B5EF4-FFF2-40B4-BE49-F238E27FC236}">
                <a16:creationId xmlns:a16="http://schemas.microsoft.com/office/drawing/2014/main" id="{C2D7E5C7-B0FE-6327-85A2-F3ED20D34625}"/>
              </a:ext>
            </a:extLst>
          </p:cNvPr>
          <p:cNvPicPr/>
          <p:nvPr/>
        </p:nvPicPr>
        <p:blipFill>
          <a:blip r:embed="rId3"/>
          <a:srcRect/>
          <a:stretch>
            <a:fillRect/>
          </a:stretch>
        </p:blipFill>
        <p:spPr>
          <a:xfrm>
            <a:off x="983974" y="969961"/>
            <a:ext cx="7531376" cy="2561385"/>
          </a:xfrm>
          <a:prstGeom prst="rect">
            <a:avLst/>
          </a:prstGeom>
          <a:ln/>
        </p:spPr>
      </p:pic>
      <p:sp>
        <p:nvSpPr>
          <p:cNvPr id="3" name="TextBox 2">
            <a:extLst>
              <a:ext uri="{FF2B5EF4-FFF2-40B4-BE49-F238E27FC236}">
                <a16:creationId xmlns:a16="http://schemas.microsoft.com/office/drawing/2014/main" id="{5C09ED32-8BE7-6B26-685B-8FB6A252BBAD}"/>
              </a:ext>
            </a:extLst>
          </p:cNvPr>
          <p:cNvSpPr txBox="1"/>
          <p:nvPr/>
        </p:nvSpPr>
        <p:spPr>
          <a:xfrm>
            <a:off x="2474167" y="3856918"/>
            <a:ext cx="3983783" cy="584775"/>
          </a:xfrm>
          <a:prstGeom prst="rect">
            <a:avLst/>
          </a:prstGeom>
          <a:noFill/>
        </p:spPr>
        <p:txBody>
          <a:bodyPr wrap="none" rtlCol="0">
            <a:spAutoFit/>
          </a:bodyPr>
          <a:lstStyle/>
          <a:p>
            <a:r>
              <a:rPr lang="en-US" sz="1800" dirty="0" err="1">
                <a:effectLst/>
                <a:latin typeface="Consolas" panose="020B0609020204030204" pitchFamily="49" charset="0"/>
                <a:ea typeface="Consolas" panose="020B0609020204030204" pitchFamily="49" charset="0"/>
                <a:cs typeface="Consolas" panose="020B0609020204030204" pitchFamily="49" charset="0"/>
              </a:rPr>
              <a:t>r.frequentlyForwardedMax</a:t>
            </a:r>
            <a:r>
              <a:rPr lang="en-US" sz="1800" dirty="0">
                <a:effectLst/>
                <a:latin typeface="Consolas" panose="020B0609020204030204" pitchFamily="49" charset="0"/>
                <a:ea typeface="Consolas" panose="020B0609020204030204" pitchFamily="49" charset="0"/>
                <a:cs typeface="Consolas" panose="020B0609020204030204" pitchFamily="49" charset="0"/>
              </a:rPr>
              <a:t> = 10;</a:t>
            </a:r>
            <a:endParaRPr lang="en-US" sz="1800" dirty="0">
              <a:effectLst/>
              <a:latin typeface="Charter Roman"/>
              <a:ea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DA6C2D7A-C863-6996-2EDC-AB1198D2151A}"/>
              </a:ext>
            </a:extLst>
          </p:cNvPr>
          <p:cNvPicPr/>
          <p:nvPr/>
        </p:nvPicPr>
        <p:blipFill>
          <a:blip r:embed="rId4"/>
          <a:srcRect/>
          <a:stretch>
            <a:fillRect/>
          </a:stretch>
        </p:blipFill>
        <p:spPr>
          <a:xfrm>
            <a:off x="2490787" y="2319337"/>
            <a:ext cx="4162425" cy="504825"/>
          </a:xfrm>
          <a:prstGeom prst="rect">
            <a:avLst/>
          </a:prstGeom>
          <a:ln/>
        </p:spPr>
      </p:pic>
    </p:spTree>
    <p:extLst>
      <p:ext uri="{BB962C8B-B14F-4D97-AF65-F5344CB8AC3E}">
        <p14:creationId xmlns:p14="http://schemas.microsoft.com/office/powerpoint/2010/main" val="414161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628650" y="-6"/>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Our Findings: Dynamic Analysis</a:t>
            </a:r>
            <a:endParaRPr dirty="0"/>
          </a:p>
        </p:txBody>
      </p:sp>
      <p:sp>
        <p:nvSpPr>
          <p:cNvPr id="221" name="Google Shape;221;p2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pic>
        <p:nvPicPr>
          <p:cNvPr id="222" name="Google Shape;222;p28"/>
          <p:cNvPicPr preferRelativeResize="0"/>
          <p:nvPr/>
        </p:nvPicPr>
        <p:blipFill>
          <a:blip r:embed="rId3">
            <a:alphaModFix/>
          </a:blip>
          <a:stretch>
            <a:fillRect/>
          </a:stretch>
        </p:blipFill>
        <p:spPr>
          <a:xfrm>
            <a:off x="1438275" y="1385888"/>
            <a:ext cx="6267450" cy="3133725"/>
          </a:xfrm>
          <a:prstGeom prst="rect">
            <a:avLst/>
          </a:prstGeom>
          <a:noFill/>
          <a:ln>
            <a:noFill/>
          </a:ln>
        </p:spPr>
      </p:pic>
      <p:pic>
        <p:nvPicPr>
          <p:cNvPr id="2" name="Picture 1">
            <a:extLst>
              <a:ext uri="{FF2B5EF4-FFF2-40B4-BE49-F238E27FC236}">
                <a16:creationId xmlns:a16="http://schemas.microsoft.com/office/drawing/2014/main" id="{3D50D893-42AF-DD51-4B72-162B2D6ECE46}"/>
              </a:ext>
            </a:extLst>
          </p:cNvPr>
          <p:cNvPicPr/>
          <p:nvPr/>
        </p:nvPicPr>
        <p:blipFill>
          <a:blip r:embed="rId4"/>
          <a:srcRect/>
          <a:stretch>
            <a:fillRect/>
          </a:stretch>
        </p:blipFill>
        <p:spPr>
          <a:xfrm>
            <a:off x="2639874" y="685216"/>
            <a:ext cx="4162425" cy="504825"/>
          </a:xfrm>
          <a:prstGeom prst="rect">
            <a:avLst/>
          </a:prstGeom>
          <a:ln/>
        </p:spPr>
      </p:pic>
    </p:spTree>
    <p:extLst>
      <p:ext uri="{BB962C8B-B14F-4D97-AF65-F5344CB8AC3E}">
        <p14:creationId xmlns:p14="http://schemas.microsoft.com/office/powerpoint/2010/main" val="3681772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628650" y="-6"/>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Our Findings: Dynamic Analysis</a:t>
            </a:r>
            <a:endParaRPr dirty="0"/>
          </a:p>
        </p:txBody>
      </p:sp>
      <p:sp>
        <p:nvSpPr>
          <p:cNvPr id="221" name="Google Shape;221;p2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5" name="Picture 4">
            <a:extLst>
              <a:ext uri="{FF2B5EF4-FFF2-40B4-BE49-F238E27FC236}">
                <a16:creationId xmlns:a16="http://schemas.microsoft.com/office/drawing/2014/main" id="{D61895AD-00E7-B0FF-14C9-AC4FEBEF5408}"/>
              </a:ext>
            </a:extLst>
          </p:cNvPr>
          <p:cNvPicPr>
            <a:picLocks noChangeAspect="1"/>
          </p:cNvPicPr>
          <p:nvPr/>
        </p:nvPicPr>
        <p:blipFill>
          <a:blip r:embed="rId3"/>
          <a:stretch>
            <a:fillRect/>
          </a:stretch>
        </p:blipFill>
        <p:spPr>
          <a:xfrm>
            <a:off x="9938" y="748802"/>
            <a:ext cx="9134061" cy="4419409"/>
          </a:xfrm>
          <a:prstGeom prst="rect">
            <a:avLst/>
          </a:prstGeom>
        </p:spPr>
      </p:pic>
    </p:spTree>
    <p:extLst>
      <p:ext uri="{BB962C8B-B14F-4D97-AF65-F5344CB8AC3E}">
        <p14:creationId xmlns:p14="http://schemas.microsoft.com/office/powerpoint/2010/main" val="549264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628650" y="-6"/>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Our Findings: Circumvention in the Wild?</a:t>
            </a:r>
            <a:endParaRPr dirty="0"/>
          </a:p>
        </p:txBody>
      </p:sp>
      <p:sp>
        <p:nvSpPr>
          <p:cNvPr id="221" name="Google Shape;221;p2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3" name="Picture 2">
            <a:extLst>
              <a:ext uri="{FF2B5EF4-FFF2-40B4-BE49-F238E27FC236}">
                <a16:creationId xmlns:a16="http://schemas.microsoft.com/office/drawing/2014/main" id="{0E9A630A-C9A8-2B42-B36E-7782107CFD91}"/>
              </a:ext>
            </a:extLst>
          </p:cNvPr>
          <p:cNvPicPr>
            <a:picLocks noChangeAspect="1"/>
          </p:cNvPicPr>
          <p:nvPr/>
        </p:nvPicPr>
        <p:blipFill>
          <a:blip r:embed="rId3"/>
          <a:stretch>
            <a:fillRect/>
          </a:stretch>
        </p:blipFill>
        <p:spPr>
          <a:xfrm>
            <a:off x="0" y="899664"/>
            <a:ext cx="9144000" cy="3807966"/>
          </a:xfrm>
          <a:prstGeom prst="rect">
            <a:avLst/>
          </a:prstGeom>
        </p:spPr>
      </p:pic>
      <p:pic>
        <p:nvPicPr>
          <p:cNvPr id="6" name="Picture 5">
            <a:extLst>
              <a:ext uri="{FF2B5EF4-FFF2-40B4-BE49-F238E27FC236}">
                <a16:creationId xmlns:a16="http://schemas.microsoft.com/office/drawing/2014/main" id="{0F5C45D8-DD51-6712-B6B3-BD0DD18E8F7C}"/>
              </a:ext>
            </a:extLst>
          </p:cNvPr>
          <p:cNvPicPr>
            <a:picLocks noChangeAspect="1"/>
          </p:cNvPicPr>
          <p:nvPr/>
        </p:nvPicPr>
        <p:blipFill>
          <a:blip r:embed="rId4"/>
          <a:stretch>
            <a:fillRect/>
          </a:stretch>
        </p:blipFill>
        <p:spPr>
          <a:xfrm>
            <a:off x="0" y="2281889"/>
            <a:ext cx="9144000" cy="579721"/>
          </a:xfrm>
          <a:prstGeom prst="rect">
            <a:avLst/>
          </a:prstGeom>
        </p:spPr>
      </p:pic>
    </p:spTree>
    <p:extLst>
      <p:ext uri="{BB962C8B-B14F-4D97-AF65-F5344CB8AC3E}">
        <p14:creationId xmlns:p14="http://schemas.microsoft.com/office/powerpoint/2010/main" val="213944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0C9E-E84D-D32B-227C-F5267CE1A9B7}"/>
              </a:ext>
            </a:extLst>
          </p:cNvPr>
          <p:cNvSpPr>
            <a:spLocks noGrp="1"/>
          </p:cNvSpPr>
          <p:nvPr>
            <p:ph type="title"/>
          </p:nvPr>
        </p:nvSpPr>
        <p:spPr/>
        <p:txBody>
          <a:bodyPr/>
          <a:lstStyle/>
          <a:p>
            <a:r>
              <a:rPr lang="en-US" dirty="0"/>
              <a:t>A “Responsible Disclosure” interlude…</a:t>
            </a:r>
          </a:p>
        </p:txBody>
      </p:sp>
      <p:sp>
        <p:nvSpPr>
          <p:cNvPr id="3" name="Text Placeholder 2">
            <a:extLst>
              <a:ext uri="{FF2B5EF4-FFF2-40B4-BE49-F238E27FC236}">
                <a16:creationId xmlns:a16="http://schemas.microsoft.com/office/drawing/2014/main" id="{7197DF1C-4EBF-82F7-9EDB-02BCA4BBCF8B}"/>
              </a:ext>
            </a:extLst>
          </p:cNvPr>
          <p:cNvSpPr>
            <a:spLocks noGrp="1"/>
          </p:cNvSpPr>
          <p:nvPr>
            <p:ph type="body" idx="1"/>
          </p:nvPr>
        </p:nvSpPr>
        <p:spPr/>
        <p:txBody>
          <a:bodyPr/>
          <a:lstStyle/>
          <a:p>
            <a:r>
              <a:rPr lang="en-US" dirty="0"/>
              <a:t>May 2, 2023: From Us: “Following principles of coordinated disclosure and the specific guidelines, we are disclosing our results to you so that WhatsApp may have an opportunity to investigate and address the issues we have discovered.”</a:t>
            </a:r>
          </a:p>
          <a:p>
            <a:r>
              <a:rPr lang="en-US" dirty="0"/>
              <a:t>May 5, 2023: From Meta: “Regarding WhatsApp forwarding limits, please note that any restrictions we may have on forwarding has to be implemented on the client side (as WhatsApp is using end to end encryption), meaning that any mitigation we have can be bypassed. The only thing we can do is to limit on the server side the number of messages that can be sent at a time.”</a:t>
            </a:r>
          </a:p>
        </p:txBody>
      </p:sp>
      <p:sp>
        <p:nvSpPr>
          <p:cNvPr id="4" name="Slide Number Placeholder 3">
            <a:extLst>
              <a:ext uri="{FF2B5EF4-FFF2-40B4-BE49-F238E27FC236}">
                <a16:creationId xmlns:a16="http://schemas.microsoft.com/office/drawing/2014/main" id="{C44656EB-F6C3-835B-58D9-577366B87B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388490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57" name="Google Shape;357;p46"/>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p:txBody>
      </p:sp>
      <p:sp>
        <p:nvSpPr>
          <p:cNvPr id="358" name="Google Shape;358;p46"/>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pic>
        <p:nvPicPr>
          <p:cNvPr id="359" name="Google Shape;359;p46"/>
          <p:cNvPicPr preferRelativeResize="0"/>
          <p:nvPr/>
        </p:nvPicPr>
        <p:blipFill>
          <a:blip r:embed="rId3">
            <a:alphaModFix/>
          </a:blip>
          <a:stretch>
            <a:fillRect/>
          </a:stretch>
        </p:blipFill>
        <p:spPr>
          <a:xfrm>
            <a:off x="0" y="-7"/>
            <a:ext cx="3492000" cy="2326500"/>
          </a:xfrm>
          <a:prstGeom prst="rect">
            <a:avLst/>
          </a:prstGeom>
          <a:noFill/>
          <a:ln>
            <a:noFill/>
          </a:ln>
        </p:spPr>
      </p:pic>
      <p:pic>
        <p:nvPicPr>
          <p:cNvPr id="360" name="Google Shape;360;p46"/>
          <p:cNvPicPr preferRelativeResize="0"/>
          <p:nvPr/>
        </p:nvPicPr>
        <p:blipFill>
          <a:blip r:embed="rId4">
            <a:alphaModFix/>
          </a:blip>
          <a:stretch>
            <a:fillRect/>
          </a:stretch>
        </p:blipFill>
        <p:spPr>
          <a:xfrm>
            <a:off x="4743450" y="1847850"/>
            <a:ext cx="4400550" cy="3295650"/>
          </a:xfrm>
          <a:prstGeom prst="rect">
            <a:avLst/>
          </a:prstGeom>
          <a:noFill/>
          <a:ln>
            <a:noFill/>
          </a:ln>
        </p:spPr>
      </p:pic>
      <p:pic>
        <p:nvPicPr>
          <p:cNvPr id="361" name="Google Shape;361;p46"/>
          <p:cNvPicPr preferRelativeResize="0"/>
          <p:nvPr/>
        </p:nvPicPr>
        <p:blipFill>
          <a:blip r:embed="rId5">
            <a:alphaModFix/>
          </a:blip>
          <a:stretch>
            <a:fillRect/>
          </a:stretch>
        </p:blipFill>
        <p:spPr>
          <a:xfrm>
            <a:off x="2544550" y="1268038"/>
            <a:ext cx="3810000" cy="2543175"/>
          </a:xfrm>
          <a:prstGeom prst="rect">
            <a:avLst/>
          </a:prstGeom>
          <a:noFill/>
          <a:ln>
            <a:noFill/>
          </a:ln>
        </p:spPr>
      </p:pic>
    </p:spTree>
    <p:extLst>
      <p:ext uri="{BB962C8B-B14F-4D97-AF65-F5344CB8AC3E}">
        <p14:creationId xmlns:p14="http://schemas.microsoft.com/office/powerpoint/2010/main" val="2684496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0C9E-E84D-D32B-227C-F5267CE1A9B7}"/>
              </a:ext>
            </a:extLst>
          </p:cNvPr>
          <p:cNvSpPr>
            <a:spLocks noGrp="1"/>
          </p:cNvSpPr>
          <p:nvPr>
            <p:ph type="title"/>
          </p:nvPr>
        </p:nvSpPr>
        <p:spPr/>
        <p:txBody>
          <a:bodyPr/>
          <a:lstStyle/>
          <a:p>
            <a:r>
              <a:rPr lang="en-US" dirty="0"/>
              <a:t>A “Responsible Disclosure” interlude…</a:t>
            </a:r>
          </a:p>
        </p:txBody>
      </p:sp>
      <p:sp>
        <p:nvSpPr>
          <p:cNvPr id="3" name="Text Placeholder 2">
            <a:extLst>
              <a:ext uri="{FF2B5EF4-FFF2-40B4-BE49-F238E27FC236}">
                <a16:creationId xmlns:a16="http://schemas.microsoft.com/office/drawing/2014/main" id="{7197DF1C-4EBF-82F7-9EDB-02BCA4BBCF8B}"/>
              </a:ext>
            </a:extLst>
          </p:cNvPr>
          <p:cNvSpPr>
            <a:spLocks noGrp="1"/>
          </p:cNvSpPr>
          <p:nvPr>
            <p:ph type="body" idx="1"/>
          </p:nvPr>
        </p:nvSpPr>
        <p:spPr/>
        <p:txBody>
          <a:bodyPr>
            <a:normAutofit/>
          </a:bodyPr>
          <a:lstStyle/>
          <a:p>
            <a:r>
              <a:rPr lang="en-US" dirty="0"/>
              <a:t>May 23, 2023: From Meta: “Thank you again for submitting this research through our bug bounty program. We’ve reviewed your paper and we wanted to share a bit more detail about the purpose of the forwarding limit, how it works and how we combat the integrity challenges you refer to in your paper.”</a:t>
            </a:r>
          </a:p>
        </p:txBody>
      </p:sp>
      <p:sp>
        <p:nvSpPr>
          <p:cNvPr id="4" name="Slide Number Placeholder 3">
            <a:extLst>
              <a:ext uri="{FF2B5EF4-FFF2-40B4-BE49-F238E27FC236}">
                <a16:creationId xmlns:a16="http://schemas.microsoft.com/office/drawing/2014/main" id="{C44656EB-F6C3-835B-58D9-577366B87BF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2590973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C5B8-C996-5CE0-0323-88CC384D8BEC}"/>
              </a:ext>
            </a:extLst>
          </p:cNvPr>
          <p:cNvSpPr>
            <a:spLocks noGrp="1"/>
          </p:cNvSpPr>
          <p:nvPr>
            <p:ph type="title"/>
          </p:nvPr>
        </p:nvSpPr>
        <p:spPr/>
        <p:txBody>
          <a:bodyPr/>
          <a:lstStyle/>
          <a:p>
            <a:r>
              <a:rPr lang="en-US" dirty="0"/>
              <a:t>What WhatsApp tells us about friction-in-design solutions</a:t>
            </a:r>
          </a:p>
        </p:txBody>
      </p:sp>
      <p:sp>
        <p:nvSpPr>
          <p:cNvPr id="3" name="Text Placeholder 2">
            <a:extLst>
              <a:ext uri="{FF2B5EF4-FFF2-40B4-BE49-F238E27FC236}">
                <a16:creationId xmlns:a16="http://schemas.microsoft.com/office/drawing/2014/main" id="{9F291710-40CD-F74E-E53A-031A9FF163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785EAF-C4DA-AEC2-E49C-FAE2D3746E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096574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dirty="0"/>
              <a:t>Code is Law; The Design Turn</a:t>
            </a:r>
            <a:endParaRPr dirty="0"/>
          </a:p>
        </p:txBody>
      </p:sp>
      <p:sp>
        <p:nvSpPr>
          <p:cNvPr id="229" name="Google Shape;229;p29"/>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3" name="Picture 2" descr="Text&#10;&#10;Description automatically generated">
            <a:extLst>
              <a:ext uri="{FF2B5EF4-FFF2-40B4-BE49-F238E27FC236}">
                <a16:creationId xmlns:a16="http://schemas.microsoft.com/office/drawing/2014/main" id="{181971D9-EC79-BE26-F8E2-7E4F29D41E55}"/>
              </a:ext>
            </a:extLst>
          </p:cNvPr>
          <p:cNvPicPr>
            <a:picLocks noChangeAspect="1"/>
          </p:cNvPicPr>
          <p:nvPr/>
        </p:nvPicPr>
        <p:blipFill>
          <a:blip r:embed="rId3"/>
          <a:stretch>
            <a:fillRect/>
          </a:stretch>
        </p:blipFill>
        <p:spPr>
          <a:xfrm>
            <a:off x="628650" y="1053167"/>
            <a:ext cx="2431244" cy="3598881"/>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A4761A74-19E4-1CBC-5097-63A43F8EF666}"/>
              </a:ext>
            </a:extLst>
          </p:cNvPr>
          <p:cNvPicPr>
            <a:picLocks noChangeAspect="1"/>
          </p:cNvPicPr>
          <p:nvPr/>
        </p:nvPicPr>
        <p:blipFill>
          <a:blip r:embed="rId4"/>
          <a:stretch>
            <a:fillRect/>
          </a:stretch>
        </p:blipFill>
        <p:spPr>
          <a:xfrm>
            <a:off x="3497624" y="1053167"/>
            <a:ext cx="2289998" cy="3483665"/>
          </a:xfrm>
          <a:prstGeom prst="rect">
            <a:avLst/>
          </a:prstGeom>
        </p:spPr>
      </p:pic>
      <p:pic>
        <p:nvPicPr>
          <p:cNvPr id="7" name="Picture 6" descr="Text&#10;&#10;Description automatically generated">
            <a:extLst>
              <a:ext uri="{FF2B5EF4-FFF2-40B4-BE49-F238E27FC236}">
                <a16:creationId xmlns:a16="http://schemas.microsoft.com/office/drawing/2014/main" id="{3D0C3811-3D80-9712-C3FB-C9E6EC5295EE}"/>
              </a:ext>
            </a:extLst>
          </p:cNvPr>
          <p:cNvPicPr>
            <a:picLocks noChangeAspect="1"/>
          </p:cNvPicPr>
          <p:nvPr/>
        </p:nvPicPr>
        <p:blipFill>
          <a:blip r:embed="rId5"/>
          <a:stretch>
            <a:fillRect/>
          </a:stretch>
        </p:blipFill>
        <p:spPr>
          <a:xfrm>
            <a:off x="6358520" y="1033575"/>
            <a:ext cx="2256259" cy="34836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5"/>
        <p:cNvGrpSpPr/>
        <p:nvPr/>
      </p:nvGrpSpPr>
      <p:grpSpPr>
        <a:xfrm>
          <a:off x="0" y="0"/>
          <a:ext cx="0" cy="0"/>
          <a:chOff x="0" y="0"/>
          <a:chExt cx="0" cy="0"/>
        </a:xfrm>
      </p:grpSpPr>
      <p:pic>
        <p:nvPicPr>
          <p:cNvPr id="238" name="Google Shape;238;p30"/>
          <p:cNvPicPr preferRelativeResize="0"/>
          <p:nvPr/>
        </p:nvPicPr>
        <p:blipFill rotWithShape="1">
          <a:blip r:embed="rId3"/>
          <a:srcRect l="4889"/>
          <a:stretch/>
        </p:blipFill>
        <p:spPr>
          <a:xfrm>
            <a:off x="20" y="10"/>
            <a:ext cx="9143980" cy="5143490"/>
          </a:xfrm>
          <a:prstGeom prst="rect">
            <a:avLst/>
          </a:prstGeom>
          <a:noFill/>
        </p:spPr>
      </p:pic>
      <p:sp>
        <p:nvSpPr>
          <p:cNvPr id="240" name="Rectangle 24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Google Shape;236;p30"/>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2700" kern="1200">
                <a:solidFill>
                  <a:schemeClr val="tx1">
                    <a:lumMod val="85000"/>
                    <a:lumOff val="15000"/>
                  </a:schemeClr>
                </a:solidFill>
                <a:latin typeface="+mj-lt"/>
                <a:ea typeface="+mj-ea"/>
                <a:cs typeface="+mj-cs"/>
              </a:rPr>
              <a:t>Content-Neutrality</a:t>
            </a:r>
          </a:p>
        </p:txBody>
      </p:sp>
      <p:cxnSp>
        <p:nvCxnSpPr>
          <p:cNvPr id="241" name="Straight Connector 24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7" name="Google Shape;237;p30"/>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solidFill>
                  <a:srgbClr val="FFFFFF"/>
                </a:solidFill>
                <a:latin typeface="+mn-lt"/>
                <a:ea typeface="+mn-ea"/>
                <a:cs typeface="+mn-cs"/>
              </a:rPr>
              <a:pPr lvl="0" indent="0" defTabSz="457200">
                <a:lnSpc>
                  <a:spcPct val="90000"/>
                </a:lnSpc>
                <a:spcBef>
                  <a:spcPts val="0"/>
                </a:spcBef>
                <a:spcAft>
                  <a:spcPts val="600"/>
                </a:spcAft>
                <a:buNone/>
              </a:pPr>
              <a:t>23</a:t>
            </a:fld>
            <a:endParaRPr lang="en-US" sz="700" kern="1200">
              <a:solidFill>
                <a:srgbClr val="FFFFFF"/>
              </a:solidFill>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36"/>
                                        </p:tgtEl>
                                        <p:attrNameLst>
                                          <p:attrName>style.visibility</p:attrName>
                                        </p:attrNameLst>
                                      </p:cBhvr>
                                      <p:to>
                                        <p:strVal val="visible"/>
                                      </p:to>
                                    </p:set>
                                    <p:animEffect transition="in" filter="fade">
                                      <p:cBhvr>
                                        <p:cTn id="7" dur="7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useBgFill="1">
        <p:nvSpPr>
          <p:cNvPr id="251" name="Rectangle 25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Google Shape;244;p31"/>
          <p:cNvSpPr txBox="1">
            <a:spLocks noGrp="1"/>
          </p:cNvSpPr>
          <p:nvPr>
            <p:ph type="title"/>
          </p:nvPr>
        </p:nvSpPr>
        <p:spPr>
          <a:xfrm>
            <a:off x="628650" y="4018605"/>
            <a:ext cx="7886700" cy="706998"/>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3900" kern="1200">
                <a:solidFill>
                  <a:schemeClr val="tx1"/>
                </a:solidFill>
                <a:latin typeface="+mj-lt"/>
                <a:ea typeface="+mj-ea"/>
                <a:cs typeface="+mj-cs"/>
              </a:rPr>
              <a:t>Does it Really Work?</a:t>
            </a:r>
          </a:p>
        </p:txBody>
      </p:sp>
      <p:pic>
        <p:nvPicPr>
          <p:cNvPr id="246" name="Google Shape;246;p31" descr="Tokyo 2020: Peering behind the curtain &gt;&gt; Scuttlebutt Sailing News"/>
          <p:cNvPicPr preferRelativeResize="0"/>
          <p:nvPr/>
        </p:nvPicPr>
        <p:blipFill rotWithShape="1">
          <a:blip r:embed="rId3"/>
          <a:srcRect t="22235" r="1" b="1"/>
          <a:stretch/>
        </p:blipFill>
        <p:spPr>
          <a:xfrm>
            <a:off x="655639" y="417891"/>
            <a:ext cx="7832720" cy="3471927"/>
          </a:xfrm>
          <a:prstGeom prst="rect">
            <a:avLst/>
          </a:prstGeom>
          <a:noFill/>
        </p:spPr>
      </p:pic>
      <p:sp>
        <p:nvSpPr>
          <p:cNvPr id="245" name="Google Shape;245;p31"/>
          <p:cNvSpPr txBox="1">
            <a:spLocks noGrp="1"/>
          </p:cNvSpPr>
          <p:nvPr>
            <p:ph type="sldNum" idx="12"/>
          </p:nvPr>
        </p:nvSpPr>
        <p:spPr>
          <a:xfrm>
            <a:off x="6457950" y="4767264"/>
            <a:ext cx="2057400" cy="273900"/>
          </a:xfrm>
          <a:prstGeom prst="rect">
            <a:avLst/>
          </a:prstGeom>
        </p:spPr>
        <p:txBody>
          <a:bodyPr spcFirstLastPara="1" vert="horz" lIns="91440" tIns="45720" rIns="91440" bIns="45720" rtlCol="0" anchor="ctr" anchorCtr="0">
            <a:normAutofit/>
          </a:bodyPr>
          <a:lstStyle/>
          <a:p>
            <a:pPr lvl="0" indent="0">
              <a:lnSpc>
                <a:spcPct val="90000"/>
              </a:lnSpc>
              <a:spcBef>
                <a:spcPts val="0"/>
              </a:spcBef>
              <a:spcAft>
                <a:spcPts val="600"/>
              </a:spcAft>
              <a:buNone/>
            </a:pPr>
            <a:fld id="{00000000-1234-1234-1234-123412341234}" type="slidenum">
              <a:rPr lang="en-US" sz="700" kern="1200">
                <a:solidFill>
                  <a:schemeClr val="tx1">
                    <a:tint val="75000"/>
                  </a:schemeClr>
                </a:solidFill>
                <a:latin typeface="+mn-lt"/>
                <a:ea typeface="+mn-ea"/>
                <a:cs typeface="+mn-cs"/>
              </a:rPr>
              <a:pPr lvl="0" indent="0">
                <a:lnSpc>
                  <a:spcPct val="90000"/>
                </a:lnSpc>
                <a:spcBef>
                  <a:spcPts val="0"/>
                </a:spcBef>
                <a:spcAft>
                  <a:spcPts val="600"/>
                </a:spcAft>
                <a:buNone/>
              </a:pPr>
              <a:t>24</a:t>
            </a:fld>
            <a:endParaRPr lang="en-US" sz="700" kern="1200">
              <a:solidFill>
                <a:schemeClr val="tx1">
                  <a:tint val="75000"/>
                </a:schemeClr>
              </a:solidFill>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4"/>
                                        </p:tgtEl>
                                        <p:attrNameLst>
                                          <p:attrName>style.visibility</p:attrName>
                                        </p:attrNameLst>
                                      </p:cBhvr>
                                      <p:to>
                                        <p:strVal val="visible"/>
                                      </p:to>
                                    </p:set>
                                    <p:animEffect transition="in" filter="fade">
                                      <p:cBhvr>
                                        <p:cTn id="7" dur="4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1"/>
        <p:cNvGrpSpPr/>
        <p:nvPr/>
      </p:nvGrpSpPr>
      <p:grpSpPr>
        <a:xfrm>
          <a:off x="0" y="0"/>
          <a:ext cx="0" cy="0"/>
          <a:chOff x="0" y="0"/>
          <a:chExt cx="0" cy="0"/>
        </a:xfrm>
      </p:grpSpPr>
      <p:sp useBgFill="1">
        <p:nvSpPr>
          <p:cNvPr id="266" name="Rectangle 265">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Google Shape;252;p3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gn="ctr">
              <a:spcBef>
                <a:spcPct val="0"/>
              </a:spcBef>
              <a:spcAft>
                <a:spcPts val="0"/>
              </a:spcAft>
            </a:pPr>
            <a:r>
              <a:rPr lang="en-US" sz="2700" kern="1200">
                <a:solidFill>
                  <a:schemeClr val="tx1">
                    <a:lumMod val="85000"/>
                    <a:lumOff val="15000"/>
                  </a:schemeClr>
                </a:solidFill>
                <a:latin typeface="+mj-lt"/>
                <a:ea typeface="+mj-ea"/>
                <a:cs typeface="+mj-cs"/>
              </a:rPr>
              <a:t>Tunability</a:t>
            </a:r>
          </a:p>
        </p:txBody>
      </p:sp>
      <p:pic>
        <p:nvPicPr>
          <p:cNvPr id="254" name="Google Shape;254;p32"/>
          <p:cNvPicPr preferRelativeResize="0"/>
          <p:nvPr/>
        </p:nvPicPr>
        <p:blipFill rotWithShape="1">
          <a:blip r:embed="rId3"/>
          <a:srcRect t="13834" b="13834"/>
          <a:stretch/>
        </p:blipFill>
        <p:spPr>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p:spPr>
      </p:pic>
      <p:sp>
        <p:nvSpPr>
          <p:cNvPr id="253" name="Google Shape;253;p32"/>
          <p:cNvSpPr txBox="1">
            <a:spLocks noGrp="1"/>
          </p:cNvSpPr>
          <p:nvPr>
            <p:ph type="sldNum" idx="12"/>
          </p:nvPr>
        </p:nvSpPr>
        <p:spPr>
          <a:xfrm>
            <a:off x="6457950" y="4767264"/>
            <a:ext cx="2057400" cy="273900"/>
          </a:xfrm>
          <a:prstGeom prst="rect">
            <a:avLst/>
          </a:prstGeom>
        </p:spPr>
        <p:txBody>
          <a:bodyPr spcFirstLastPara="1" vert="horz" lIns="91440" tIns="45720" rIns="91440" bIns="45720" rtlCol="0" anchor="ctr" anchorCtr="0">
            <a:normAutofit/>
          </a:bodyPr>
          <a:lstStyle/>
          <a:p>
            <a:pP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nSpc>
                  <a:spcPct val="90000"/>
                </a:lnSpc>
                <a:spcAft>
                  <a:spcPts val="600"/>
                </a:spcAft>
                <a:buClrTx/>
                <a:defRPr/>
              </a:pPr>
              <a:t>25</a:t>
            </a:fld>
            <a:endParaRPr lang="en-US" sz="700" kern="1200">
              <a:solidFill>
                <a:schemeClr val="tx1">
                  <a:lumMod val="50000"/>
                  <a:lumOff val="50000"/>
                </a:schemeClr>
              </a:solidFill>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52"/>
                                        </p:tgtEl>
                                        <p:attrNameLst>
                                          <p:attrName>style.visibility</p:attrName>
                                        </p:attrNameLst>
                                      </p:cBhvr>
                                      <p:to>
                                        <p:strVal val="visible"/>
                                      </p:to>
                                    </p:set>
                                    <p:animEffect transition="in" filter="fade">
                                      <p:cBhvr>
                                        <p:cTn id="7" dur="4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480060" y="4182665"/>
            <a:ext cx="8183880" cy="480061"/>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pPr>
            <a:r>
              <a:rPr lang="en-US" sz="2400" kern="1200">
                <a:solidFill>
                  <a:schemeClr val="tx1"/>
                </a:solidFill>
                <a:latin typeface="+mj-lt"/>
                <a:ea typeface="+mj-ea"/>
                <a:cs typeface="+mj-cs"/>
              </a:rPr>
              <a:t>Arms Race</a:t>
            </a:r>
          </a:p>
        </p:txBody>
      </p:sp>
      <p:pic>
        <p:nvPicPr>
          <p:cNvPr id="262" name="Google Shape;262;p33"/>
          <p:cNvPicPr preferRelativeResize="0"/>
          <p:nvPr/>
        </p:nvPicPr>
        <p:blipFill rotWithShape="1">
          <a:blip r:embed="rId3"/>
          <a:srcRect t="21198" r="1" b="1"/>
          <a:stretch/>
        </p:blipFill>
        <p:spPr>
          <a:xfrm>
            <a:off x="480060" y="480060"/>
            <a:ext cx="8183880" cy="3627596"/>
          </a:xfrm>
          <a:prstGeom prst="rect">
            <a:avLst/>
          </a:prstGeom>
          <a:noFill/>
          <a:ln w="19050">
            <a:solidFill>
              <a:schemeClr val="tx1"/>
            </a:solidFill>
            <a:miter lim="800000"/>
          </a:ln>
        </p:spPr>
      </p:pic>
      <p:sp>
        <p:nvSpPr>
          <p:cNvPr id="261" name="Google Shape;261;p33"/>
          <p:cNvSpPr txBox="1">
            <a:spLocks noGrp="1"/>
          </p:cNvSpPr>
          <p:nvPr>
            <p:ph type="sldNum" idx="12"/>
          </p:nvPr>
        </p:nvSpPr>
        <p:spPr>
          <a:xfrm>
            <a:off x="6457950" y="4767264"/>
            <a:ext cx="2057400" cy="273900"/>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solidFill>
                  <a:schemeClr val="tx1">
                    <a:alpha val="80000"/>
                  </a:schemeClr>
                </a:solidFill>
                <a:latin typeface="+mn-lt"/>
                <a:ea typeface="+mn-ea"/>
                <a:cs typeface="+mn-cs"/>
              </a:rPr>
              <a:pPr lvl="0" indent="0" defTabSz="457200">
                <a:lnSpc>
                  <a:spcPct val="90000"/>
                </a:lnSpc>
                <a:spcBef>
                  <a:spcPts val="0"/>
                </a:spcBef>
                <a:spcAft>
                  <a:spcPts val="600"/>
                </a:spcAft>
                <a:buNone/>
              </a:pPr>
              <a:t>26</a:t>
            </a:fld>
            <a:endParaRPr lang="en-US" sz="700" kern="1200">
              <a:solidFill>
                <a:schemeClr val="tx1">
                  <a:alpha val="80000"/>
                </a:schemeClr>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60"/>
                                        </p:tgtEl>
                                        <p:attrNameLst>
                                          <p:attrName>style.visibility</p:attrName>
                                        </p:attrNameLst>
                                      </p:cBhvr>
                                      <p:to>
                                        <p:strVal val="visible"/>
                                      </p:to>
                                    </p:set>
                                    <p:animEffect transition="in" filter="fade">
                                      <p:cBhvr>
                                        <p:cTn id="7" dur="7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pic>
        <p:nvPicPr>
          <p:cNvPr id="90" name="Google Shape;90;p13"/>
          <p:cNvPicPr preferRelativeResize="0"/>
          <p:nvPr/>
        </p:nvPicPr>
        <p:blipFill>
          <a:blip r:embed="rId3">
            <a:alphaModFix/>
          </a:blip>
          <a:stretch>
            <a:fillRect/>
          </a:stretch>
        </p:blipFill>
        <p:spPr>
          <a:xfrm>
            <a:off x="-10" y="0"/>
            <a:ext cx="9144010" cy="5143500"/>
          </a:xfrm>
          <a:prstGeom prst="rect">
            <a:avLst/>
          </a:prstGeom>
          <a:noFill/>
          <a:ln>
            <a:noFill/>
          </a:ln>
        </p:spPr>
      </p:pic>
      <p:sp>
        <p:nvSpPr>
          <p:cNvPr id="91" name="Google Shape;91;p13"/>
          <p:cNvSpPr txBox="1"/>
          <p:nvPr/>
        </p:nvSpPr>
        <p:spPr>
          <a:xfrm>
            <a:off x="729900" y="698225"/>
            <a:ext cx="48510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b="1" dirty="0">
                <a:solidFill>
                  <a:srgbClr val="FFFFFF"/>
                </a:solidFill>
                <a:latin typeface="Calibri"/>
                <a:ea typeface="Calibri"/>
                <a:cs typeface="Calibri"/>
                <a:sym typeface="Calibri"/>
              </a:rPr>
              <a:t>Thank you!</a:t>
            </a:r>
            <a:endParaRPr sz="3600" dirty="0"/>
          </a:p>
        </p:txBody>
      </p:sp>
      <p:sp>
        <p:nvSpPr>
          <p:cNvPr id="2" name="TextBox 1">
            <a:extLst>
              <a:ext uri="{FF2B5EF4-FFF2-40B4-BE49-F238E27FC236}">
                <a16:creationId xmlns:a16="http://schemas.microsoft.com/office/drawing/2014/main" id="{71B91EF2-3766-304F-51F2-6B470C3C72E7}"/>
              </a:ext>
            </a:extLst>
          </p:cNvPr>
          <p:cNvSpPr txBox="1"/>
          <p:nvPr/>
        </p:nvSpPr>
        <p:spPr>
          <a:xfrm>
            <a:off x="-10" y="4006985"/>
            <a:ext cx="9144010" cy="954107"/>
          </a:xfrm>
          <a:prstGeom prst="rect">
            <a:avLst/>
          </a:prstGeom>
          <a:noFill/>
        </p:spPr>
        <p:txBody>
          <a:bodyPr wrap="square" rtlCol="0">
            <a:spAutoFit/>
          </a:bodyPr>
          <a:lstStyle/>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ohm@georgetown.edu</a:t>
            </a:r>
          </a:p>
          <a:p>
            <a:pPr algn="ctr"/>
            <a:r>
              <a:rPr lang="en-US" sz="2800" b="1" dirty="0">
                <a:solidFill>
                  <a:schemeClr val="bg1"/>
                </a:solidFill>
                <a:latin typeface="Calibri" panose="020F0502020204030204" pitchFamily="34" charset="0"/>
                <a:ea typeface="Calibri" panose="020F0502020204030204" pitchFamily="34" charset="0"/>
                <a:cs typeface="Calibri" panose="020F0502020204030204" pitchFamily="34" charset="0"/>
              </a:rPr>
              <a:t>ag2249@georgetown.edu</a:t>
            </a:r>
          </a:p>
        </p:txBody>
      </p:sp>
      <p:pic>
        <p:nvPicPr>
          <p:cNvPr id="2050" name="Picture 2" descr="Picture">
            <a:extLst>
              <a:ext uri="{FF2B5EF4-FFF2-40B4-BE49-F238E27FC236}">
                <a16:creationId xmlns:a16="http://schemas.microsoft.com/office/drawing/2014/main" id="{0F1BB14A-678D-CD03-6D0E-9CBCD1CAD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00" y="303082"/>
            <a:ext cx="569595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2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8"/>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377" name="Google Shape;377;p48"/>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p:txBody>
      </p:sp>
      <p:sp>
        <p:nvSpPr>
          <p:cNvPr id="378" name="Google Shape;378;p48"/>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pic>
        <p:nvPicPr>
          <p:cNvPr id="379" name="Google Shape;379;p48"/>
          <p:cNvPicPr preferRelativeResize="0"/>
          <p:nvPr/>
        </p:nvPicPr>
        <p:blipFill>
          <a:blip r:embed="rId3">
            <a:alphaModFix/>
          </a:blip>
          <a:stretch>
            <a:fillRect/>
          </a:stretch>
        </p:blipFill>
        <p:spPr>
          <a:xfrm>
            <a:off x="857800" y="273850"/>
            <a:ext cx="6561026" cy="4421300"/>
          </a:xfrm>
          <a:prstGeom prst="rect">
            <a:avLst/>
          </a:prstGeom>
          <a:noFill/>
          <a:ln>
            <a:noFill/>
          </a:ln>
        </p:spPr>
      </p:pic>
    </p:spTree>
    <p:extLst>
      <p:ext uri="{BB962C8B-B14F-4D97-AF65-F5344CB8AC3E}">
        <p14:creationId xmlns:p14="http://schemas.microsoft.com/office/powerpoint/2010/main" val="319329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7EB13DF8-01EE-DA45-C823-30E2B0D7FC9D}"/>
              </a:ext>
            </a:extLst>
          </p:cNvPr>
          <p:cNvSpPr>
            <a:spLocks noGrp="1"/>
          </p:cNvSpPr>
          <p:nvPr>
            <p:ph type="sldNum" idx="12"/>
          </p:nvPr>
        </p:nvSpPr>
        <p:spPr>
          <a:xfrm>
            <a:off x="6603999" y="4767262"/>
            <a:ext cx="2057400" cy="273844"/>
          </a:xfrm>
        </p:spPr>
        <p:txBody>
          <a:bodyPr>
            <a:normAutofit/>
          </a:bodyPr>
          <a:lstStyle/>
          <a:p>
            <a:pPr marL="0" lvl="0" indent="0" rtl="0">
              <a:lnSpc>
                <a:spcPct val="90000"/>
              </a:lnSpc>
              <a:spcBef>
                <a:spcPts val="0"/>
              </a:spcBef>
              <a:spcAft>
                <a:spcPts val="600"/>
              </a:spcAft>
              <a:buNone/>
            </a:pPr>
            <a:fld id="{00000000-1234-1234-1234-123412341234}" type="slidenum">
              <a:rPr lang="en-US" sz="700" smtClean="0"/>
              <a:pPr marL="0" lvl="0" indent="0" rtl="0">
                <a:lnSpc>
                  <a:spcPct val="90000"/>
                </a:lnSpc>
                <a:spcBef>
                  <a:spcPts val="0"/>
                </a:spcBef>
                <a:spcAft>
                  <a:spcPts val="600"/>
                </a:spcAft>
                <a:buNone/>
              </a:pPr>
              <a:t>4</a:t>
            </a:fld>
            <a:endParaRPr lang="en-US" sz="70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333;p43">
            <a:extLst>
              <a:ext uri="{FF2B5EF4-FFF2-40B4-BE49-F238E27FC236}">
                <a16:creationId xmlns:a16="http://schemas.microsoft.com/office/drawing/2014/main" id="{62190DAD-6817-A0B0-9DA0-228436D70900}"/>
              </a:ext>
            </a:extLst>
          </p:cNvPr>
          <p:cNvPicPr preferRelativeResize="0"/>
          <p:nvPr/>
        </p:nvPicPr>
        <p:blipFill rotWithShape="1">
          <a:blip r:embed="rId3"/>
          <a:stretch/>
        </p:blipFill>
        <p:spPr>
          <a:xfrm>
            <a:off x="3036517" y="1056703"/>
            <a:ext cx="3501840" cy="3047322"/>
          </a:xfrm>
          <a:prstGeom prst="rect">
            <a:avLst/>
          </a:prstGeom>
          <a:noFill/>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Reset Your Apple ID Password | Digital Trends">
            <a:extLst>
              <a:ext uri="{FF2B5EF4-FFF2-40B4-BE49-F238E27FC236}">
                <a16:creationId xmlns:a16="http://schemas.microsoft.com/office/drawing/2014/main" id="{787BA779-3706-E6D0-93C9-C2E9966302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0239" y="514096"/>
            <a:ext cx="6126692" cy="408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9774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506713" y="-541295"/>
            <a:ext cx="7886700" cy="21396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a:t>Friction-in-Design to Combat False News</a:t>
            </a:r>
            <a:endParaRPr/>
          </a:p>
        </p:txBody>
      </p:sp>
      <p:sp>
        <p:nvSpPr>
          <p:cNvPr id="167" name="Google Shape;167;p22"/>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68" name="Google Shape;168;p22"/>
          <p:cNvPicPr preferRelativeResize="0"/>
          <p:nvPr/>
        </p:nvPicPr>
        <p:blipFill>
          <a:blip r:embed="rId3">
            <a:alphaModFix/>
          </a:blip>
          <a:stretch>
            <a:fillRect/>
          </a:stretch>
        </p:blipFill>
        <p:spPr>
          <a:xfrm>
            <a:off x="2469238" y="1863250"/>
            <a:ext cx="4205525" cy="294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False News</a:t>
            </a:r>
            <a:endParaRPr/>
          </a:p>
        </p:txBody>
      </p:sp>
      <p:sp>
        <p:nvSpPr>
          <p:cNvPr id="175" name="Google Shape;175;p23"/>
          <p:cNvSpPr txBox="1">
            <a:spLocks noGrp="1"/>
          </p:cNvSpPr>
          <p:nvPr>
            <p:ph type="body" idx="1"/>
          </p:nvPr>
        </p:nvSpPr>
        <p:spPr>
          <a:xfrm>
            <a:off x="1317925" y="1777782"/>
            <a:ext cx="7886700" cy="32634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a:p>
            <a:pPr marL="457200" lvl="0" indent="-374650" algn="l" rtl="0">
              <a:spcBef>
                <a:spcPts val="750"/>
              </a:spcBef>
              <a:spcAft>
                <a:spcPts val="0"/>
              </a:spcAft>
              <a:buSzPts val="2300"/>
              <a:buChar char="•"/>
            </a:pPr>
            <a:r>
              <a:rPr lang="en-US" sz="2600"/>
              <a:t>Societal Harms</a:t>
            </a:r>
            <a:endParaRPr sz="2600"/>
          </a:p>
          <a:p>
            <a:pPr marL="0" lvl="0" indent="0" algn="l" rtl="0">
              <a:spcBef>
                <a:spcPts val="750"/>
              </a:spcBef>
              <a:spcAft>
                <a:spcPts val="0"/>
              </a:spcAft>
              <a:buNone/>
            </a:pPr>
            <a:endParaRPr/>
          </a:p>
          <a:p>
            <a:pPr marL="0" lvl="0" indent="0" algn="l" rtl="0">
              <a:spcBef>
                <a:spcPts val="750"/>
              </a:spcBef>
              <a:spcAft>
                <a:spcPts val="0"/>
              </a:spcAft>
              <a:buNone/>
            </a:pPr>
            <a:endParaRPr/>
          </a:p>
        </p:txBody>
      </p:sp>
      <p:sp>
        <p:nvSpPr>
          <p:cNvPr id="176" name="Google Shape;176;p23"/>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77" name="Google Shape;177;p23"/>
          <p:cNvPicPr preferRelativeResize="0"/>
          <p:nvPr/>
        </p:nvPicPr>
        <p:blipFill>
          <a:blip r:embed="rId3">
            <a:alphaModFix/>
          </a:blip>
          <a:stretch>
            <a:fillRect/>
          </a:stretch>
        </p:blipFill>
        <p:spPr>
          <a:xfrm>
            <a:off x="5968425" y="794550"/>
            <a:ext cx="3175575" cy="1924600"/>
          </a:xfrm>
          <a:prstGeom prst="rect">
            <a:avLst/>
          </a:prstGeom>
          <a:noFill/>
          <a:ln>
            <a:noFill/>
          </a:ln>
        </p:spPr>
      </p:pic>
      <p:pic>
        <p:nvPicPr>
          <p:cNvPr id="178" name="Google Shape;178;p23"/>
          <p:cNvPicPr preferRelativeResize="0"/>
          <p:nvPr/>
        </p:nvPicPr>
        <p:blipFill>
          <a:blip r:embed="rId4">
            <a:alphaModFix/>
          </a:blip>
          <a:stretch>
            <a:fillRect/>
          </a:stretch>
        </p:blipFill>
        <p:spPr>
          <a:xfrm>
            <a:off x="5968425" y="662050"/>
            <a:ext cx="2189601" cy="2189599"/>
          </a:xfrm>
          <a:prstGeom prst="rect">
            <a:avLst/>
          </a:prstGeom>
          <a:noFill/>
          <a:ln>
            <a:noFill/>
          </a:ln>
        </p:spPr>
      </p:pic>
      <p:sp>
        <p:nvSpPr>
          <p:cNvPr id="179" name="Google Shape;179;p23"/>
          <p:cNvSpPr txBox="1"/>
          <p:nvPr/>
        </p:nvSpPr>
        <p:spPr>
          <a:xfrm>
            <a:off x="1317925" y="1406650"/>
            <a:ext cx="3713700" cy="544800"/>
          </a:xfrm>
          <a:prstGeom prst="rect">
            <a:avLst/>
          </a:prstGeom>
          <a:noFill/>
          <a:ln>
            <a:noFill/>
          </a:ln>
        </p:spPr>
        <p:txBody>
          <a:bodyPr spcFirstLastPara="1" wrap="square" lIns="91425" tIns="91425" rIns="91425" bIns="91425" anchor="t" anchorCtr="0">
            <a:spAutoFit/>
          </a:bodyPr>
          <a:lstStyle/>
          <a:p>
            <a:pPr marL="457200" lvl="0" indent="-374650" algn="l" rtl="0">
              <a:lnSpc>
                <a:spcPct val="90000"/>
              </a:lnSpc>
              <a:spcBef>
                <a:spcPts val="750"/>
              </a:spcBef>
              <a:spcAft>
                <a:spcPts val="0"/>
              </a:spcAft>
              <a:buClr>
                <a:schemeClr val="dk1"/>
              </a:buClr>
              <a:buSzPts val="2300"/>
              <a:buChar char="•"/>
            </a:pPr>
            <a:r>
              <a:rPr lang="en-US" sz="2600">
                <a:solidFill>
                  <a:schemeClr val="dk1"/>
                </a:solidFill>
                <a:latin typeface="Calibri"/>
                <a:ea typeface="Calibri"/>
                <a:cs typeface="Calibri"/>
                <a:sym typeface="Calibri"/>
              </a:rPr>
              <a:t>Individual Harms</a:t>
            </a:r>
            <a:endParaRPr sz="1900">
              <a:latin typeface="Calibri"/>
              <a:ea typeface="Calibri"/>
              <a:cs typeface="Calibri"/>
              <a:sym typeface="Calibri"/>
            </a:endParaRPr>
          </a:p>
        </p:txBody>
      </p:sp>
      <p:sp>
        <p:nvSpPr>
          <p:cNvPr id="180" name="Google Shape;180;p23"/>
          <p:cNvSpPr txBox="1"/>
          <p:nvPr/>
        </p:nvSpPr>
        <p:spPr>
          <a:xfrm>
            <a:off x="1531525" y="2851650"/>
            <a:ext cx="7197600" cy="90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750"/>
              </a:spcBef>
              <a:spcAft>
                <a:spcPts val="0"/>
              </a:spcAft>
              <a:buClr>
                <a:schemeClr val="dk1"/>
              </a:buClr>
              <a:buSzPts val="1100"/>
              <a:buFont typeface="Arial"/>
              <a:buNone/>
            </a:pPr>
            <a:r>
              <a:rPr lang="en-US" sz="2600">
                <a:solidFill>
                  <a:schemeClr val="dk1"/>
                </a:solidFill>
                <a:latin typeface="Calibri"/>
                <a:ea typeface="Calibri"/>
                <a:cs typeface="Calibri"/>
                <a:sym typeface="Calibri"/>
              </a:rPr>
              <a:t>=&gt; Undermining trust in democracy and its institutions </a:t>
            </a:r>
            <a:endParaRPr sz="19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1000"/>
                                          </p:stCondLst>
                                        </p:cTn>
                                        <p:tgtEl>
                                          <p:spTgt spid="17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628650" y="273844"/>
            <a:ext cx="7886700" cy="99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Friction to Fight False News</a:t>
            </a:r>
            <a:endParaRPr/>
          </a:p>
        </p:txBody>
      </p:sp>
      <p:sp>
        <p:nvSpPr>
          <p:cNvPr id="187" name="Google Shape;187;p24"/>
          <p:cNvSpPr txBox="1">
            <a:spLocks noGrp="1"/>
          </p:cNvSpPr>
          <p:nvPr>
            <p:ph type="body" idx="1"/>
          </p:nvPr>
        </p:nvSpPr>
        <p:spPr>
          <a:xfrm>
            <a:off x="628650" y="1369219"/>
            <a:ext cx="7886700" cy="32634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a:p>
        </p:txBody>
      </p:sp>
      <p:sp>
        <p:nvSpPr>
          <p:cNvPr id="188" name="Google Shape;188;p24"/>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89" name="Google Shape;189;p24"/>
          <p:cNvPicPr preferRelativeResize="0"/>
          <p:nvPr/>
        </p:nvPicPr>
        <p:blipFill>
          <a:blip r:embed="rId3">
            <a:alphaModFix/>
          </a:blip>
          <a:stretch>
            <a:fillRect/>
          </a:stretch>
        </p:blipFill>
        <p:spPr>
          <a:xfrm>
            <a:off x="5402202" y="1486113"/>
            <a:ext cx="3224926" cy="3063101"/>
          </a:xfrm>
          <a:prstGeom prst="rect">
            <a:avLst/>
          </a:prstGeom>
          <a:noFill/>
          <a:ln>
            <a:noFill/>
          </a:ln>
        </p:spPr>
      </p:pic>
      <p:pic>
        <p:nvPicPr>
          <p:cNvPr id="190" name="Google Shape;190;p24"/>
          <p:cNvPicPr preferRelativeResize="0"/>
          <p:nvPr/>
        </p:nvPicPr>
        <p:blipFill>
          <a:blip r:embed="rId4">
            <a:alphaModFix/>
          </a:blip>
          <a:stretch>
            <a:fillRect/>
          </a:stretch>
        </p:blipFill>
        <p:spPr>
          <a:xfrm>
            <a:off x="628650" y="1486126"/>
            <a:ext cx="3416104" cy="3218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pic>
        <p:nvPicPr>
          <p:cNvPr id="197" name="Google Shape;197;p25"/>
          <p:cNvPicPr preferRelativeResize="0"/>
          <p:nvPr/>
        </p:nvPicPr>
        <p:blipFill>
          <a:blip r:embed="rId3">
            <a:alphaModFix/>
          </a:blip>
          <a:stretch>
            <a:fillRect/>
          </a:stretch>
        </p:blipFill>
        <p:spPr>
          <a:xfrm>
            <a:off x="2180968" y="0"/>
            <a:ext cx="4782064" cy="5143499"/>
          </a:xfrm>
          <a:prstGeom prst="rect">
            <a:avLst/>
          </a:prstGeom>
          <a:noFill/>
          <a:ln>
            <a:noFill/>
          </a:ln>
        </p:spPr>
      </p:pic>
      <p:pic>
        <p:nvPicPr>
          <p:cNvPr id="198" name="Google Shape;198;p25"/>
          <p:cNvPicPr preferRelativeResize="0"/>
          <p:nvPr/>
        </p:nvPicPr>
        <p:blipFill>
          <a:blip r:embed="rId4">
            <a:alphaModFix/>
          </a:blip>
          <a:stretch>
            <a:fillRect/>
          </a:stretch>
        </p:blipFill>
        <p:spPr>
          <a:xfrm>
            <a:off x="676275" y="819150"/>
            <a:ext cx="8096250" cy="3810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19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sldNum" idx="12"/>
          </p:nvPr>
        </p:nvSpPr>
        <p:spPr>
          <a:xfrm>
            <a:off x="6457950" y="4767264"/>
            <a:ext cx="20574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205" name="Google Shape;205;p26"/>
          <p:cNvPicPr preferRelativeResize="0"/>
          <p:nvPr/>
        </p:nvPicPr>
        <p:blipFill>
          <a:blip r:embed="rId3">
            <a:alphaModFix/>
          </a:blip>
          <a:stretch>
            <a:fillRect/>
          </a:stretch>
        </p:blipFill>
        <p:spPr>
          <a:xfrm>
            <a:off x="1988822" y="485647"/>
            <a:ext cx="5156850" cy="38399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3527</TotalTime>
  <Words>730</Words>
  <Application>Microsoft Office PowerPoint</Application>
  <PresentationFormat>On-screen Show (16:9)</PresentationFormat>
  <Paragraphs>109</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Charter Roman</vt:lpstr>
      <vt:lpstr>Consolas</vt:lpstr>
      <vt:lpstr>Times New Roman</vt:lpstr>
      <vt:lpstr>Office Theme</vt:lpstr>
      <vt:lpstr>PowerPoint Presentation</vt:lpstr>
      <vt:lpstr>PowerPoint Presentation</vt:lpstr>
      <vt:lpstr>PowerPoint Presentation</vt:lpstr>
      <vt:lpstr>PowerPoint Presentation</vt:lpstr>
      <vt:lpstr>Friction-in-Design to Combat False News</vt:lpstr>
      <vt:lpstr>False News</vt:lpstr>
      <vt:lpstr>Friction to Fight False News</vt:lpstr>
      <vt:lpstr>PowerPoint Presentation</vt:lpstr>
      <vt:lpstr>PowerPoint Presentation</vt:lpstr>
      <vt:lpstr>PowerPoint Presentation</vt:lpstr>
      <vt:lpstr>PowerPoint Presentation</vt:lpstr>
      <vt:lpstr>Our Findings: Behavioral</vt:lpstr>
      <vt:lpstr>Behavioral Insights</vt:lpstr>
      <vt:lpstr>Our Findings: Static Analysis</vt:lpstr>
      <vt:lpstr>Our Findings: Dynamic Analysis</vt:lpstr>
      <vt:lpstr>Our Findings: Dynamic Analysis</vt:lpstr>
      <vt:lpstr>Our Findings: Dynamic Analysis</vt:lpstr>
      <vt:lpstr>Our Findings: Circumvention in the Wild?</vt:lpstr>
      <vt:lpstr>A “Responsible Disclosure” interlude…</vt:lpstr>
      <vt:lpstr>A “Responsible Disclosure” interlude…</vt:lpstr>
      <vt:lpstr>What WhatsApp tells us about friction-in-design solutions</vt:lpstr>
      <vt:lpstr>Code is Law; The Design Turn</vt:lpstr>
      <vt:lpstr>Content-Neutrality</vt:lpstr>
      <vt:lpstr>Does it Really Work?</vt:lpstr>
      <vt:lpstr>Tunability</vt:lpstr>
      <vt:lpstr>Arms Race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Ayelet Gordon Tapiero</dc:creator>
  <cp:lastModifiedBy>Paul K Ohm</cp:lastModifiedBy>
  <cp:revision>23</cp:revision>
  <cp:lastPrinted>2023-04-26T19:46:57Z</cp:lastPrinted>
  <dcterms:modified xsi:type="dcterms:W3CDTF">2023-05-24T11:00:11Z</dcterms:modified>
</cp:coreProperties>
</file>